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73" r:id="rId5"/>
    <p:sldId id="257" r:id="rId6"/>
    <p:sldId id="261" r:id="rId7"/>
    <p:sldId id="262" r:id="rId8"/>
    <p:sldId id="263" r:id="rId9"/>
    <p:sldId id="264" r:id="rId10"/>
    <p:sldId id="267" r:id="rId11"/>
    <p:sldId id="268" r:id="rId12"/>
    <p:sldId id="269" r:id="rId13"/>
    <p:sldId id="270" r:id="rId14"/>
    <p:sldId id="259" r:id="rId15"/>
    <p:sldId id="266" r:id="rId16"/>
    <p:sldId id="260" r:id="rId17"/>
    <p:sldId id="274" r:id="rId18"/>
    <p:sldId id="265"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108" y="1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2888-E55E-4AC8-80A5-C82636327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575AE3-DF0F-4CA5-AA96-F73B7F114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46BF65-5B5B-497F-BF4A-125B48C63752}"/>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5" name="Footer Placeholder 4">
            <a:extLst>
              <a:ext uri="{FF2B5EF4-FFF2-40B4-BE49-F238E27FC236}">
                <a16:creationId xmlns:a16="http://schemas.microsoft.com/office/drawing/2014/main" id="{14A38BC9-F3F2-4137-ABB1-1FE2C96C2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33E54-4232-41DF-993E-B1E16DC14C93}"/>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339051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AD72-F4D1-43A2-BA3A-B8C5B37CE9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0ED0A8-52F4-4942-B027-4C6AE93BEC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543B4-E7B0-451E-9E7D-A7E50EF466BC}"/>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5" name="Footer Placeholder 4">
            <a:extLst>
              <a:ext uri="{FF2B5EF4-FFF2-40B4-BE49-F238E27FC236}">
                <a16:creationId xmlns:a16="http://schemas.microsoft.com/office/drawing/2014/main" id="{7B1B4692-5944-4CD5-BD6A-DBAC87901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9D76E-83FA-43D2-B3B0-416FF3FDCD00}"/>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263993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DC1CB-A7D7-46B0-B41D-6BC71402D1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BD0BBC-19FC-4F06-974C-CEF4870CB4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AF6AB-9B55-4128-AAAF-D1F62854ABB0}"/>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5" name="Footer Placeholder 4">
            <a:extLst>
              <a:ext uri="{FF2B5EF4-FFF2-40B4-BE49-F238E27FC236}">
                <a16:creationId xmlns:a16="http://schemas.microsoft.com/office/drawing/2014/main" id="{462898F5-0F65-4055-9062-A2D27931C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6ADA1-D6F1-42BC-AE62-24C6460B7599}"/>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357115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AB6D-2936-4C74-AB16-9E0EB6F62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7A931-DC8E-4E5E-8A9E-A64ECA5284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73C5F-C653-4714-8DAF-93CEF82D9B38}"/>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5" name="Footer Placeholder 4">
            <a:extLst>
              <a:ext uri="{FF2B5EF4-FFF2-40B4-BE49-F238E27FC236}">
                <a16:creationId xmlns:a16="http://schemas.microsoft.com/office/drawing/2014/main" id="{700D77C9-3126-46DF-98CC-CC620D6D0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D9D7D-D8CE-486C-BF95-4D72E421DEBC}"/>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71790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8651-6428-4089-B5EF-183EFA7012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ADBF0-49FF-4DDF-B641-807970671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4C88F-7293-4F12-94EB-09927AECC8D8}"/>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5" name="Footer Placeholder 4">
            <a:extLst>
              <a:ext uri="{FF2B5EF4-FFF2-40B4-BE49-F238E27FC236}">
                <a16:creationId xmlns:a16="http://schemas.microsoft.com/office/drawing/2014/main" id="{46952AD0-B7FF-4F40-A66B-C0DAE6963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C8033-0879-4815-9452-DE428E4DC3D3}"/>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183028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94E5-0341-4A5D-9337-34B0B657D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C04D9-A746-4F0A-B834-F6292BFE5F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E79A8-F563-44B9-B867-E98393F595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22899F-5074-4F54-A3B1-C78009F51144}"/>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6" name="Footer Placeholder 5">
            <a:extLst>
              <a:ext uri="{FF2B5EF4-FFF2-40B4-BE49-F238E27FC236}">
                <a16:creationId xmlns:a16="http://schemas.microsoft.com/office/drawing/2014/main" id="{824FA402-9EC6-4B8F-9C6F-2B25F089E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7D9DE-7B22-49DA-BBB8-9D69EA2CC3EA}"/>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268179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F2ED-5D02-4F78-A35B-044F7C7852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A4B392-A5E6-4E2E-9033-B27A18DDC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1AD5B-BF43-45AF-8353-F16E366393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AEAF1-304C-47B2-A29A-EC599B5D8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22D087-C9AC-4434-827E-BF76DC3AB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90C5B-B80D-44B6-8DB5-B2F0D1BD64CE}"/>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8" name="Footer Placeholder 7">
            <a:extLst>
              <a:ext uri="{FF2B5EF4-FFF2-40B4-BE49-F238E27FC236}">
                <a16:creationId xmlns:a16="http://schemas.microsoft.com/office/drawing/2014/main" id="{A6DD2C11-4756-4EE5-95E1-EB950EDF8E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799ED-9978-4A66-B098-2D98D1FCB6AD}"/>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44752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7C1B-8C98-489C-882E-62D3AB36E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22E506-0D83-43EE-BCF9-466D7BE310A5}"/>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4" name="Footer Placeholder 3">
            <a:extLst>
              <a:ext uri="{FF2B5EF4-FFF2-40B4-BE49-F238E27FC236}">
                <a16:creationId xmlns:a16="http://schemas.microsoft.com/office/drawing/2014/main" id="{356338F2-6E88-4157-9401-0CC2D684B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6C7827-5932-4867-9DB2-05E651F464FD}"/>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108390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F5957-FF8C-4A72-85A2-6F923545C3DD}"/>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3" name="Footer Placeholder 2">
            <a:extLst>
              <a:ext uri="{FF2B5EF4-FFF2-40B4-BE49-F238E27FC236}">
                <a16:creationId xmlns:a16="http://schemas.microsoft.com/office/drawing/2014/main" id="{0C1131BC-F6E5-41AB-9451-D00AFB2A71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013B40-BFAA-4FF7-8D91-4704E5591FB9}"/>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30016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49D2-07DA-4C25-B11E-E4EA2A50C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573A4B-F37A-408B-814A-76154C3D8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CA846B-64CC-4F26-8DE6-ADA09CE69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96F34-771E-4CD9-843E-6B8E5E9D4C9F}"/>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6" name="Footer Placeholder 5">
            <a:extLst>
              <a:ext uri="{FF2B5EF4-FFF2-40B4-BE49-F238E27FC236}">
                <a16:creationId xmlns:a16="http://schemas.microsoft.com/office/drawing/2014/main" id="{3F90EE88-0883-44D2-B4AC-FCB5D3A56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A75F2-4B0F-4946-A1B6-30312ED55638}"/>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57407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4C13-08BC-470F-98CB-361FED480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26DD75-E410-4291-924E-CA7E34CEA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C6A4E9-EF1C-4D78-BF11-8D1A31C11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E99D9-F3A3-479A-81F5-4109ADDB3DA4}"/>
              </a:ext>
            </a:extLst>
          </p:cNvPr>
          <p:cNvSpPr>
            <a:spLocks noGrp="1"/>
          </p:cNvSpPr>
          <p:nvPr>
            <p:ph type="dt" sz="half" idx="10"/>
          </p:nvPr>
        </p:nvSpPr>
        <p:spPr/>
        <p:txBody>
          <a:bodyPr/>
          <a:lstStyle/>
          <a:p>
            <a:fld id="{860EA06A-EB25-4130-A7BC-843ED698811C}" type="datetimeFigureOut">
              <a:rPr lang="en-US" smtClean="0"/>
              <a:t>2/15/2024</a:t>
            </a:fld>
            <a:endParaRPr lang="en-US"/>
          </a:p>
        </p:txBody>
      </p:sp>
      <p:sp>
        <p:nvSpPr>
          <p:cNvPr id="6" name="Footer Placeholder 5">
            <a:extLst>
              <a:ext uri="{FF2B5EF4-FFF2-40B4-BE49-F238E27FC236}">
                <a16:creationId xmlns:a16="http://schemas.microsoft.com/office/drawing/2014/main" id="{E03D5819-3AF4-4AFA-B1C4-13EB05524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13747-DF18-4366-89D9-A540FC47B2CD}"/>
              </a:ext>
            </a:extLst>
          </p:cNvPr>
          <p:cNvSpPr>
            <a:spLocks noGrp="1"/>
          </p:cNvSpPr>
          <p:nvPr>
            <p:ph type="sldNum" sz="quarter" idx="12"/>
          </p:nvPr>
        </p:nvSpPr>
        <p:spPr/>
        <p:txBody>
          <a:bodyPr/>
          <a:lstStyle/>
          <a:p>
            <a:fld id="{4DE59257-1AB3-4E9C-B5F7-C05DD2A0C321}" type="slidenum">
              <a:rPr lang="en-US" smtClean="0"/>
              <a:t>‹#›</a:t>
            </a:fld>
            <a:endParaRPr lang="en-US"/>
          </a:p>
        </p:txBody>
      </p:sp>
    </p:spTree>
    <p:extLst>
      <p:ext uri="{BB962C8B-B14F-4D97-AF65-F5344CB8AC3E}">
        <p14:creationId xmlns:p14="http://schemas.microsoft.com/office/powerpoint/2010/main" val="94613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AD5E55-B3AC-482A-B8B6-8CE3173FF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EA03B-A932-446A-A6BA-DD7545E1E1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ED974-123F-4D97-BB78-C8C46740C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EA06A-EB25-4130-A7BC-843ED698811C}" type="datetimeFigureOut">
              <a:rPr lang="en-US" smtClean="0"/>
              <a:t>2/15/2024</a:t>
            </a:fld>
            <a:endParaRPr lang="en-US"/>
          </a:p>
        </p:txBody>
      </p:sp>
      <p:sp>
        <p:nvSpPr>
          <p:cNvPr id="5" name="Footer Placeholder 4">
            <a:extLst>
              <a:ext uri="{FF2B5EF4-FFF2-40B4-BE49-F238E27FC236}">
                <a16:creationId xmlns:a16="http://schemas.microsoft.com/office/drawing/2014/main" id="{66FDB26C-F33E-4B1F-BFBC-023DD6458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FF7845-36AA-48FE-BF75-EBF5C7472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59257-1AB3-4E9C-B5F7-C05DD2A0C321}" type="slidenum">
              <a:rPr lang="en-US" smtClean="0"/>
              <a:t>‹#›</a:t>
            </a:fld>
            <a:endParaRPr lang="en-US"/>
          </a:p>
        </p:txBody>
      </p:sp>
    </p:spTree>
    <p:extLst>
      <p:ext uri="{BB962C8B-B14F-4D97-AF65-F5344CB8AC3E}">
        <p14:creationId xmlns:p14="http://schemas.microsoft.com/office/powerpoint/2010/main" val="211106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derofthegooddeath.com/" TargetMode="External"/><Relationship Id="rId2" Type="http://schemas.openxmlformats.org/officeDocument/2006/relationships/hyperlink" Target="https://www.fcamaine.net/"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s://www.lastthings.ne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elissa.Boynton@maine.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gislature.maine.gov/statutes/13/title13sec1142.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maine.gov/dhhs/mecdc/environmental-health/plumb/burial/index.htm#BurialGround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D02C7-053A-4FAE-A731-44F90CED7594}"/>
              </a:ext>
            </a:extLst>
          </p:cNvPr>
          <p:cNvSpPr>
            <a:spLocks noGrp="1"/>
          </p:cNvSpPr>
          <p:nvPr>
            <p:ph type="ctrTitle"/>
          </p:nvPr>
        </p:nvSpPr>
        <p:spPr>
          <a:xfrm>
            <a:off x="6746628" y="1783959"/>
            <a:ext cx="4645250" cy="2889114"/>
          </a:xfrm>
        </p:spPr>
        <p:txBody>
          <a:bodyPr anchor="b">
            <a:normAutofit/>
          </a:bodyPr>
          <a:lstStyle/>
          <a:p>
            <a:pPr algn="l"/>
            <a:r>
              <a:rPr lang="en-US" sz="3300" dirty="0">
                <a:solidFill>
                  <a:schemeClr val="bg1"/>
                </a:solidFill>
                <a:latin typeface="Times New Roman" panose="02020603050405020304" pitchFamily="18" charset="0"/>
                <a:cs typeface="Times New Roman" panose="02020603050405020304" pitchFamily="18" charset="0"/>
              </a:rPr>
              <a:t>Fetal Deaths, Authorized Person Cases, Disposition Permits, and Sub-Registrar Appointments</a:t>
            </a:r>
          </a:p>
        </p:txBody>
      </p:sp>
      <p:sp>
        <p:nvSpPr>
          <p:cNvPr id="3" name="Subtitle 2">
            <a:extLst>
              <a:ext uri="{FF2B5EF4-FFF2-40B4-BE49-F238E27FC236}">
                <a16:creationId xmlns:a16="http://schemas.microsoft.com/office/drawing/2014/main" id="{DF7C941E-8D4B-49E6-AD4E-EEA5EC424F5E}"/>
              </a:ext>
            </a:extLst>
          </p:cNvPr>
          <p:cNvSpPr>
            <a:spLocks noGrp="1"/>
          </p:cNvSpPr>
          <p:nvPr>
            <p:ph type="subTitle" idx="1"/>
          </p:nvPr>
        </p:nvSpPr>
        <p:spPr>
          <a:xfrm>
            <a:off x="6746627" y="4750893"/>
            <a:ext cx="5243210" cy="1147863"/>
          </a:xfrm>
        </p:spPr>
        <p:txBody>
          <a:bodyPr anchor="t">
            <a:normAutofit/>
          </a:bodyPr>
          <a:lstStyle/>
          <a:p>
            <a:pPr algn="l"/>
            <a:r>
              <a:rPr lang="en-US" sz="1600" dirty="0">
                <a:solidFill>
                  <a:schemeClr val="bg1"/>
                </a:solidFill>
                <a:latin typeface="Times New Roman" panose="02020603050405020304" pitchFamily="18" charset="0"/>
                <a:cs typeface="Times New Roman" panose="02020603050405020304" pitchFamily="18" charset="0"/>
              </a:rPr>
              <a:t>Melissa Boynton, MPH, Supervisor Electronic Data Solutions</a:t>
            </a:r>
          </a:p>
          <a:p>
            <a:pPr algn="l"/>
            <a:r>
              <a:rPr lang="en-US" sz="1600" dirty="0">
                <a:solidFill>
                  <a:schemeClr val="bg1"/>
                </a:solidFill>
                <a:latin typeface="Times New Roman" panose="02020603050405020304" pitchFamily="18" charset="0"/>
                <a:cs typeface="Times New Roman" panose="02020603050405020304" pitchFamily="18" charset="0"/>
              </a:rPr>
              <a:t>Theresa Roberts, Supervisor and Deputy State Registrar</a:t>
            </a:r>
          </a:p>
        </p:txBody>
      </p:sp>
      <p:sp>
        <p:nvSpPr>
          <p:cNvPr id="30" name="Freeform: Shape 2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logo&#10;&#10;Description automatically generated">
            <a:extLst>
              <a:ext uri="{FF2B5EF4-FFF2-40B4-BE49-F238E27FC236}">
                <a16:creationId xmlns:a16="http://schemas.microsoft.com/office/drawing/2014/main" id="{89F67C73-D44F-431C-9F17-02EBE7E4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91566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8F685-787F-4020-AD6B-7FA36737BCE2}"/>
              </a:ext>
            </a:extLst>
          </p:cNvPr>
          <p:cNvSpPr>
            <a:spLocks noGrp="1"/>
          </p:cNvSpPr>
          <p:nvPr>
            <p:ph type="title"/>
          </p:nvPr>
        </p:nvSpPr>
        <p:spPr>
          <a:xfrm>
            <a:off x="466722" y="586855"/>
            <a:ext cx="3338924" cy="3387497"/>
          </a:xfrm>
        </p:spPr>
        <p:txBody>
          <a:bodyPr anchor="b">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Sub-Registrars</a:t>
            </a:r>
            <a:br>
              <a:rPr lang="en-US" sz="4000" dirty="0">
                <a:solidFill>
                  <a:srgbClr val="FFFFFF"/>
                </a:solidFill>
                <a:latin typeface="Times New Roman" panose="02020603050405020304" pitchFamily="18" charset="0"/>
                <a:cs typeface="Times New Roman" panose="02020603050405020304" pitchFamily="18" charset="0"/>
              </a:rPr>
            </a:b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C5E405-963E-4AF5-B597-50B605687E97}"/>
              </a:ext>
            </a:extLst>
          </p:cNvPr>
          <p:cNvSpPr>
            <a:spLocks noGrp="1"/>
          </p:cNvSpPr>
          <p:nvPr>
            <p:ph idx="1"/>
          </p:nvPr>
        </p:nvSpPr>
        <p:spPr>
          <a:xfrm>
            <a:off x="4810259" y="649480"/>
            <a:ext cx="6555347" cy="5546047"/>
          </a:xfrm>
        </p:spPr>
        <p:txBody>
          <a:bodyPr anchor="ctr">
            <a:normAutofit fontScale="92500" lnSpcReduction="10000"/>
          </a:bodyPr>
          <a:lstStyle/>
          <a:p>
            <a:pPr marL="0" indent="0">
              <a:buNone/>
            </a:pPr>
            <a:r>
              <a:rPr lang="en-US" sz="2000" dirty="0">
                <a:latin typeface="Times New Roman" panose="02020603050405020304" pitchFamily="18" charset="0"/>
                <a:cs typeface="Times New Roman" panose="02020603050405020304" pitchFamily="18" charset="0"/>
              </a:rPr>
              <a:t>The Department or a municipal clerk may appoint one or more suitable and proper persons in a municipality as sub-registrars, who are authorized to issue permits (Permits for Disposition of Human Remains, VS-35) for transportation and final disposition of dead human bodies.</a:t>
            </a:r>
          </a:p>
          <a:p>
            <a:pPr marL="0" indent="0">
              <a:buNone/>
            </a:pPr>
            <a:r>
              <a:rPr lang="en-US" sz="2000" dirty="0">
                <a:latin typeface="Times New Roman" panose="02020603050405020304" pitchFamily="18" charset="0"/>
                <a:cs typeface="Times New Roman" panose="02020603050405020304" pitchFamily="18" charset="0"/>
              </a:rPr>
              <a:t>There are two types of Sub-Registrars:</a:t>
            </a:r>
          </a:p>
          <a:p>
            <a:pPr lvl="1"/>
            <a:r>
              <a:rPr lang="en-US" sz="2000" dirty="0">
                <a:latin typeface="Times New Roman" panose="02020603050405020304" pitchFamily="18" charset="0"/>
                <a:cs typeface="Times New Roman" panose="02020603050405020304" pitchFamily="18" charset="0"/>
              </a:rPr>
              <a:t>The annual appointment of a person residing or employed within the municipality, or</a:t>
            </a:r>
          </a:p>
          <a:p>
            <a:pPr lvl="1"/>
            <a:r>
              <a:rPr lang="en-US" sz="2000" dirty="0">
                <a:latin typeface="Times New Roman" panose="02020603050405020304" pitchFamily="18" charset="0"/>
                <a:cs typeface="Times New Roman" panose="02020603050405020304" pitchFamily="18" charset="0"/>
              </a:rPr>
              <a:t>The annual appointment of a person who completes the application to become a State sub-registrar and who pays the $100.00 fee.  </a:t>
            </a:r>
          </a:p>
          <a:p>
            <a:pPr marL="0" lvl="1" indent="0">
              <a:buNone/>
            </a:pPr>
            <a:endParaRPr lang="en-US" sz="2000" dirty="0">
              <a:latin typeface="Times New Roman" panose="02020603050405020304" pitchFamily="18" charset="0"/>
              <a:cs typeface="Times New Roman" panose="02020603050405020304" pitchFamily="18" charset="0"/>
            </a:endParaRPr>
          </a:p>
          <a:p>
            <a:pPr marL="0" lvl="1" indent="0">
              <a:buNone/>
            </a:pPr>
            <a:r>
              <a:rPr lang="en-US" sz="2000" dirty="0">
                <a:latin typeface="Times New Roman" panose="02020603050405020304" pitchFamily="18" charset="0"/>
                <a:cs typeface="Times New Roman" panose="02020603050405020304" pitchFamily="18" charset="0"/>
              </a:rPr>
              <a:t>Both types of appointments entitle the appointed sub-registrar to issue a disposition permit upon a completed and signed death certificate and medical examiner’s release (if applicable).  The municipality that appoints the sub-registrar collects the $20.00 fee if the place of death or establishment is located within their municipality (item #11b on the permit).  </a:t>
            </a:r>
          </a:p>
          <a:p>
            <a:pPr marL="0" lvl="1" indent="0">
              <a:buNone/>
            </a:pPr>
            <a:endParaRPr lang="en-US" sz="2000" dirty="0">
              <a:latin typeface="Times New Roman" panose="02020603050405020304" pitchFamily="18" charset="0"/>
              <a:cs typeface="Times New Roman" panose="02020603050405020304" pitchFamily="18" charset="0"/>
            </a:endParaRPr>
          </a:p>
          <a:p>
            <a:pPr marL="0" lvl="1" indent="0">
              <a:buNone/>
            </a:pPr>
            <a:r>
              <a:rPr lang="en-US" sz="2000" dirty="0">
                <a:latin typeface="Times New Roman" panose="02020603050405020304" pitchFamily="18" charset="0"/>
                <a:cs typeface="Times New Roman" panose="02020603050405020304" pitchFamily="18" charset="0"/>
              </a:rPr>
              <a:t>Sub-registrars may be appointed by both a municipality and the Department.    </a:t>
            </a:r>
          </a:p>
        </p:txBody>
      </p:sp>
      <p:sp>
        <p:nvSpPr>
          <p:cNvPr id="4" name="TextBox 3">
            <a:extLst>
              <a:ext uri="{FF2B5EF4-FFF2-40B4-BE49-F238E27FC236}">
                <a16:creationId xmlns:a16="http://schemas.microsoft.com/office/drawing/2014/main" id="{B8FD7D8A-438B-78E0-6A01-CDC7885563A2}"/>
              </a:ext>
            </a:extLst>
          </p:cNvPr>
          <p:cNvSpPr txBox="1"/>
          <p:nvPr/>
        </p:nvSpPr>
        <p:spPr>
          <a:xfrm>
            <a:off x="4639112" y="6346612"/>
            <a:ext cx="6996418"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The following pages reference pages 32-34 of the death handbook</a:t>
            </a:r>
          </a:p>
        </p:txBody>
      </p:sp>
    </p:spTree>
    <p:extLst>
      <p:ext uri="{BB962C8B-B14F-4D97-AF65-F5344CB8AC3E}">
        <p14:creationId xmlns:p14="http://schemas.microsoft.com/office/powerpoint/2010/main" val="191249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233363-0829-452B-BC23-92BD3C1DD905}"/>
              </a:ext>
            </a:extLst>
          </p:cNvPr>
          <p:cNvSpPr>
            <a:spLocks noGrp="1"/>
          </p:cNvSpPr>
          <p:nvPr>
            <p:ph idx="1"/>
          </p:nvPr>
        </p:nvSpPr>
        <p:spPr>
          <a:xfrm>
            <a:off x="1388210" y="824249"/>
            <a:ext cx="9654076" cy="3837904"/>
          </a:xfrm>
        </p:spPr>
        <p:txBody>
          <a:bodyPr anchor="ctr">
            <a:normAutofit/>
          </a:bodyPr>
          <a:lstStyle/>
          <a:p>
            <a:pPr marL="0" indent="0">
              <a:buNone/>
            </a:pPr>
            <a:r>
              <a:rPr lang="en-US" sz="2000">
                <a:latin typeface="Times New Roman" panose="02020603050405020304" pitchFamily="18" charset="0"/>
                <a:cs typeface="Times New Roman" panose="02020603050405020304" pitchFamily="18" charset="0"/>
              </a:rPr>
              <a:t>Sub-registrars must be appointed in writing, sworn in, and the annual appointment must be recorded in the office of the Department or the municipal clerk who appointed them. In the event a municipal clerk’s term has ended prior to the expiration date of the sub-registrar’s annual appointment, the sub-registrar must be reappointed. Municipal clerks may rescind a sub-registrar appointment at any time for any reason, although it is the responsibility of a municipal clerk to notify a sub-registrar in writing when the appointment has ended or been rescinded. </a:t>
            </a:r>
          </a:p>
          <a:p>
            <a:pPr marL="0" indent="0">
              <a:buNone/>
            </a:pP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A permit may be issued by a sub-registrar only when the municipal office is closed, or the municipal clerk or deputy clerk is not available. Sub-registrars must scan and attach the completed disposition permit, after endorsement, to the death case in the Electronic Death Registration System (EDRS)</a:t>
            </a:r>
          </a:p>
        </p:txBody>
      </p:sp>
    </p:spTree>
    <p:extLst>
      <p:ext uri="{BB962C8B-B14F-4D97-AF65-F5344CB8AC3E}">
        <p14:creationId xmlns:p14="http://schemas.microsoft.com/office/powerpoint/2010/main" val="143055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5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C9667B58-7557-49F6-9404-5E8774214A3E}"/>
              </a:ext>
            </a:extLst>
          </p:cNvPr>
          <p:cNvPicPr>
            <a:picLocks noChangeAspect="1"/>
          </p:cNvPicPr>
          <p:nvPr/>
        </p:nvPicPr>
        <p:blipFill>
          <a:blip r:embed="rId2"/>
          <a:stretch>
            <a:fillRect/>
          </a:stretch>
        </p:blipFill>
        <p:spPr>
          <a:xfrm>
            <a:off x="1251595" y="643467"/>
            <a:ext cx="9688809" cy="5571066"/>
          </a:xfrm>
          <a:prstGeom prst="rect">
            <a:avLst/>
          </a:prstGeom>
        </p:spPr>
      </p:pic>
      <p:sp>
        <p:nvSpPr>
          <p:cNvPr id="6" name="Rectangle 5">
            <a:extLst>
              <a:ext uri="{FF2B5EF4-FFF2-40B4-BE49-F238E27FC236}">
                <a16:creationId xmlns:a16="http://schemas.microsoft.com/office/drawing/2014/main" id="{D1C6080A-E5C5-46FD-8B1D-0E1357FDF1A5}"/>
              </a:ext>
            </a:extLst>
          </p:cNvPr>
          <p:cNvSpPr/>
          <p:nvPr/>
        </p:nvSpPr>
        <p:spPr>
          <a:xfrm>
            <a:off x="1362269" y="5553512"/>
            <a:ext cx="9554547" cy="595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40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057ED-744F-40CA-AA4A-9B5D8537E310}"/>
              </a:ext>
            </a:extLst>
          </p:cNvPr>
          <p:cNvSpPr>
            <a:spLocks noGrp="1"/>
          </p:cNvSpPr>
          <p:nvPr>
            <p:ph idx="1"/>
          </p:nvPr>
        </p:nvSpPr>
        <p:spPr>
          <a:xfrm>
            <a:off x="270588" y="1654628"/>
            <a:ext cx="3884254" cy="3785419"/>
          </a:xfrm>
        </p:spPr>
        <p:txBody>
          <a:bodyPr>
            <a:normAutofit/>
          </a:bodyPr>
          <a:lstStyle/>
          <a:p>
            <a:pPr marL="0" indent="0">
              <a:buNone/>
            </a:pPr>
            <a:r>
              <a:rPr lang="en-US" sz="3600" dirty="0" err="1">
                <a:latin typeface="Times New Roman" panose="02020603050405020304" pitchFamily="18" charset="0"/>
                <a:cs typeface="Times New Roman" panose="02020603050405020304" pitchFamily="18" charset="0"/>
              </a:rPr>
              <a:t>Subregistrars</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can not</a:t>
            </a:r>
            <a:r>
              <a:rPr lang="en-US" sz="3600" dirty="0">
                <a:latin typeface="Times New Roman" panose="02020603050405020304" pitchFamily="18" charset="0"/>
                <a:cs typeface="Times New Roman" panose="02020603050405020304" pitchFamily="18" charset="0"/>
              </a:rPr>
              <a:t> issue a disposition permit for the disinterment of a body!</a:t>
            </a:r>
          </a:p>
        </p:txBody>
      </p:sp>
      <p:sp>
        <p:nvSpPr>
          <p:cNvPr id="14"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sign with white letters&#10;&#10;Description automatically generated with medium confidence">
            <a:extLst>
              <a:ext uri="{FF2B5EF4-FFF2-40B4-BE49-F238E27FC236}">
                <a16:creationId xmlns:a16="http://schemas.microsoft.com/office/drawing/2014/main" id="{1A232BBD-1631-4092-A5C4-E5F9D3D3A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743" y="807593"/>
            <a:ext cx="5239568" cy="5239568"/>
          </a:xfrm>
          <a:prstGeom prst="rect">
            <a:avLst/>
          </a:prstGeom>
          <a:effectLst/>
        </p:spPr>
      </p:pic>
    </p:spTree>
    <p:extLst>
      <p:ext uri="{BB962C8B-B14F-4D97-AF65-F5344CB8AC3E}">
        <p14:creationId xmlns:p14="http://schemas.microsoft.com/office/powerpoint/2010/main" val="204880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EFCE-E50A-4732-A53F-69E4A214DB7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Disposition Types and ME Releases</a:t>
            </a:r>
          </a:p>
        </p:txBody>
      </p:sp>
      <p:sp>
        <p:nvSpPr>
          <p:cNvPr id="3" name="Content Placeholder 2">
            <a:extLst>
              <a:ext uri="{FF2B5EF4-FFF2-40B4-BE49-F238E27FC236}">
                <a16:creationId xmlns:a16="http://schemas.microsoft.com/office/drawing/2014/main" id="{C8A7DA04-9750-493B-8E99-AE6F0FD89D9B}"/>
              </a:ext>
            </a:extLst>
          </p:cNvPr>
          <p:cNvSpPr>
            <a:spLocks noGrp="1"/>
          </p:cNvSpPr>
          <p:nvPr>
            <p:ph idx="1"/>
          </p:nvPr>
        </p:nvSpPr>
        <p:spPr>
          <a:xfrm>
            <a:off x="838200" y="1825625"/>
            <a:ext cx="6040772" cy="3207769"/>
          </a:xfrm>
        </p:spPr>
        <p:txBody>
          <a:bodyPr/>
          <a:lstStyle/>
          <a:p>
            <a:pPr marL="0" lvl="0" indent="0" fontAlgn="base">
              <a:lnSpc>
                <a:spcPct val="90000"/>
              </a:lnSpc>
              <a:buNone/>
            </a:pPr>
            <a:r>
              <a:rPr lang="en-US" sz="1300" dirty="0">
                <a:latin typeface="Times New Roman" panose="02020603050405020304" pitchFamily="18" charset="0"/>
                <a:cs typeface="Times New Roman" panose="02020603050405020304" pitchFamily="18" charset="0"/>
              </a:rPr>
              <a:t>A “method of disposition” must be checked on the death certificate.  This will determine if a medical examiner’s release form (VS-37) is needed to accompany the completed death certificate or report of death prior to issuing a disposition permit.    </a:t>
            </a:r>
          </a:p>
          <a:p>
            <a:pPr lvl="1" algn="just" fontAlgn="base"/>
            <a:r>
              <a:rPr lang="en-US" sz="1300" dirty="0">
                <a:latin typeface="Times New Roman" panose="02020603050405020304" pitchFamily="18" charset="0"/>
                <a:cs typeface="Times New Roman" panose="02020603050405020304" pitchFamily="18" charset="0"/>
              </a:rPr>
              <a:t>Methods of disposition that </a:t>
            </a:r>
            <a:r>
              <a:rPr lang="en-US" sz="1300" b="1" dirty="0">
                <a:latin typeface="Times New Roman" panose="02020603050405020304" pitchFamily="18" charset="0"/>
                <a:cs typeface="Times New Roman" panose="02020603050405020304" pitchFamily="18" charset="0"/>
              </a:rPr>
              <a:t>do not require</a:t>
            </a:r>
            <a:r>
              <a:rPr lang="en-US" sz="1300" dirty="0">
                <a:latin typeface="Times New Roman" panose="02020603050405020304" pitchFamily="18" charset="0"/>
                <a:cs typeface="Times New Roman" panose="02020603050405020304" pitchFamily="18" charset="0"/>
              </a:rPr>
              <a:t> a medical release are </a:t>
            </a:r>
            <a:r>
              <a:rPr lang="en-US" sz="1300" b="1" dirty="0">
                <a:latin typeface="Times New Roman" panose="02020603050405020304" pitchFamily="18" charset="0"/>
                <a:cs typeface="Times New Roman" panose="02020603050405020304" pitchFamily="18" charset="0"/>
              </a:rPr>
              <a:t>temporary storage and burial</a:t>
            </a:r>
            <a:r>
              <a:rPr lang="en-US" sz="1300" dirty="0">
                <a:latin typeface="Times New Roman" panose="02020603050405020304" pitchFamily="18" charset="0"/>
                <a:cs typeface="Times New Roman" panose="02020603050405020304" pitchFamily="18" charset="0"/>
              </a:rPr>
              <a:t>. </a:t>
            </a:r>
          </a:p>
          <a:p>
            <a:pPr lvl="1" algn="just" fontAlgn="base">
              <a:lnSpc>
                <a:spcPct val="90000"/>
              </a:lnSpc>
            </a:pPr>
            <a:r>
              <a:rPr lang="en-US" sz="1300" dirty="0">
                <a:latin typeface="Times New Roman" panose="02020603050405020304" pitchFamily="18" charset="0"/>
                <a:cs typeface="Times New Roman" panose="02020603050405020304" pitchFamily="18" charset="0"/>
              </a:rPr>
              <a:t>Methods of disposition that </a:t>
            </a:r>
            <a:r>
              <a:rPr lang="en-US" sz="1300" b="1" dirty="0">
                <a:latin typeface="Times New Roman" panose="02020603050405020304" pitchFamily="18" charset="0"/>
                <a:cs typeface="Times New Roman" panose="02020603050405020304" pitchFamily="18" charset="0"/>
              </a:rPr>
              <a:t>require</a:t>
            </a:r>
            <a:r>
              <a:rPr lang="en-US" sz="1300" dirty="0">
                <a:latin typeface="Times New Roman" panose="02020603050405020304" pitchFamily="18" charset="0"/>
                <a:cs typeface="Times New Roman" panose="02020603050405020304" pitchFamily="18" charset="0"/>
              </a:rPr>
              <a:t> a medical examiner’s release include </a:t>
            </a:r>
            <a:r>
              <a:rPr lang="en-US" sz="1300" b="1" dirty="0">
                <a:latin typeface="Times New Roman" panose="02020603050405020304" pitchFamily="18" charset="0"/>
                <a:cs typeface="Times New Roman" panose="02020603050405020304" pitchFamily="18" charset="0"/>
              </a:rPr>
              <a:t>cremation, burial at sea, use by medical science, and removal from state</a:t>
            </a:r>
            <a:r>
              <a:rPr lang="en-US" sz="1300" dirty="0">
                <a:latin typeface="Times New Roman" panose="02020603050405020304" pitchFamily="18" charset="0"/>
                <a:cs typeface="Times New Roman" panose="02020603050405020304" pitchFamily="18" charset="0"/>
              </a:rPr>
              <a:t>.  A copy of the signed medical examiner’s release must be retained permanently by the municipal clerk who issues the disposition permit.  If the death is electronic (2011 to present), the medical examiner’s release form may be scanned and attached to the death case in the Electronic Death Registration System (EDRS). </a:t>
            </a:r>
          </a:p>
          <a:p>
            <a:pPr lvl="1" algn="just" fontAlgn="base">
              <a:lnSpc>
                <a:spcPct val="90000"/>
              </a:lnSpc>
            </a:pPr>
            <a:r>
              <a:rPr lang="en-US" sz="1300" dirty="0">
                <a:latin typeface="Times New Roman" panose="02020603050405020304" pitchFamily="18" charset="0"/>
                <a:cs typeface="Times New Roman" panose="02020603050405020304" pitchFamily="18" charset="0"/>
              </a:rPr>
              <a:t>Funeral Directors may request and file the medical examiner’s release electronically. If they do not, and opt to do a paper copy, a red “M.E. Release Required” status will show in the status bar. This </a:t>
            </a:r>
            <a:r>
              <a:rPr lang="en-US" sz="1300" b="1" i="1" dirty="0">
                <a:latin typeface="Times New Roman" panose="02020603050405020304" pitchFamily="18" charset="0"/>
                <a:cs typeface="Times New Roman" panose="02020603050405020304" pitchFamily="18" charset="0"/>
              </a:rPr>
              <a:t>does not</a:t>
            </a:r>
            <a:r>
              <a:rPr lang="en-US" sz="1300" dirty="0">
                <a:latin typeface="Times New Roman" panose="02020603050405020304" pitchFamily="18" charset="0"/>
                <a:cs typeface="Times New Roman" panose="02020603050405020304" pitchFamily="18" charset="0"/>
              </a:rPr>
              <a:t> impact your ability to issue certified copies. See screenshot below:</a:t>
            </a:r>
          </a:p>
          <a:p>
            <a:pPr marL="0" indent="0">
              <a:buNone/>
            </a:pPr>
            <a:endParaRPr lang="en-US" dirty="0"/>
          </a:p>
        </p:txBody>
      </p:sp>
      <p:pic>
        <p:nvPicPr>
          <p:cNvPr id="5" name="Picture 4">
            <a:extLst>
              <a:ext uri="{FF2B5EF4-FFF2-40B4-BE49-F238E27FC236}">
                <a16:creationId xmlns:a16="http://schemas.microsoft.com/office/drawing/2014/main" id="{44C84E5C-597C-4D7D-AE1B-7146E77A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855" y="5837604"/>
            <a:ext cx="9504483" cy="261192"/>
          </a:xfrm>
          <a:prstGeom prst="rect">
            <a:avLst/>
          </a:prstGeom>
        </p:spPr>
      </p:pic>
      <p:pic>
        <p:nvPicPr>
          <p:cNvPr id="7" name="Picture 6" descr="A tree with flowers on it&#10;&#10;Description automatically generated with low confidence">
            <a:extLst>
              <a:ext uri="{FF2B5EF4-FFF2-40B4-BE49-F238E27FC236}">
                <a16:creationId xmlns:a16="http://schemas.microsoft.com/office/drawing/2014/main" id="{AA237AE2-A8AC-41C6-B5BB-7F1A5FCDC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602" y="1593209"/>
            <a:ext cx="3960303" cy="3960303"/>
          </a:xfrm>
          <a:prstGeom prst="rect">
            <a:avLst/>
          </a:prstGeom>
        </p:spPr>
      </p:pic>
      <p:sp>
        <p:nvSpPr>
          <p:cNvPr id="4" name="TextBox 3">
            <a:extLst>
              <a:ext uri="{FF2B5EF4-FFF2-40B4-BE49-F238E27FC236}">
                <a16:creationId xmlns:a16="http://schemas.microsoft.com/office/drawing/2014/main" id="{9698BC27-53BD-605C-FF9A-352660395C3F}"/>
              </a:ext>
            </a:extLst>
          </p:cNvPr>
          <p:cNvSpPr txBox="1"/>
          <p:nvPr/>
        </p:nvSpPr>
        <p:spPr>
          <a:xfrm>
            <a:off x="832824" y="6198222"/>
            <a:ext cx="9718165"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The following pages reference pages 22-32 in the death handbook</a:t>
            </a:r>
          </a:p>
        </p:txBody>
      </p:sp>
    </p:spTree>
    <p:extLst>
      <p:ext uri="{BB962C8B-B14F-4D97-AF65-F5344CB8AC3E}">
        <p14:creationId xmlns:p14="http://schemas.microsoft.com/office/powerpoint/2010/main" val="85504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09C5B-E5DF-4066-811D-D43CDF91D013}"/>
              </a:ext>
            </a:extLst>
          </p:cNvPr>
          <p:cNvSpPr>
            <a:spLocks noGrp="1"/>
          </p:cNvSpPr>
          <p:nvPr>
            <p:ph type="title"/>
          </p:nvPr>
        </p:nvSpPr>
        <p:spPr>
          <a:xfrm>
            <a:off x="1180515" y="649144"/>
            <a:ext cx="5323715" cy="768058"/>
          </a:xfrm>
        </p:spPr>
        <p:txBody>
          <a:bodyPr anchor="b">
            <a:normAutofit/>
          </a:bodyPr>
          <a:lstStyle/>
          <a:p>
            <a:r>
              <a:rPr lang="en-US" sz="4000" dirty="0">
                <a:latin typeface="Times New Roman" panose="02020603050405020304" pitchFamily="18" charset="0"/>
                <a:cs typeface="Times New Roman" panose="02020603050405020304" pitchFamily="18" charset="0"/>
              </a:rPr>
              <a:t>Disposition Permits</a:t>
            </a:r>
          </a:p>
        </p:txBody>
      </p:sp>
      <p:sp>
        <p:nvSpPr>
          <p:cNvPr id="3" name="Content Placeholder 2">
            <a:extLst>
              <a:ext uri="{FF2B5EF4-FFF2-40B4-BE49-F238E27FC236}">
                <a16:creationId xmlns:a16="http://schemas.microsoft.com/office/drawing/2014/main" id="{475C4DCF-D40D-48F6-B66B-78F65A005AEF}"/>
              </a:ext>
            </a:extLst>
          </p:cNvPr>
          <p:cNvSpPr>
            <a:spLocks noGrp="1"/>
          </p:cNvSpPr>
          <p:nvPr>
            <p:ph idx="1"/>
          </p:nvPr>
        </p:nvSpPr>
        <p:spPr>
          <a:xfrm>
            <a:off x="1099631" y="1654182"/>
            <a:ext cx="5315189" cy="3535083"/>
          </a:xfrm>
        </p:spPr>
        <p:txBody>
          <a:bodyPr anchor="t">
            <a:normAutofit/>
          </a:bodyPr>
          <a:lstStyle/>
          <a:p>
            <a:pPr fontAlgn="base"/>
            <a:r>
              <a:rPr lang="en-US" sz="1200" dirty="0">
                <a:latin typeface="Times New Roman" panose="02020603050405020304" pitchFamily="18" charset="0"/>
                <a:cs typeface="Times New Roman" panose="02020603050405020304" pitchFamily="18" charset="0"/>
              </a:rPr>
              <a:t>The municipality listed in 10b or 11b on the Disposition Permit collects the $20.00 issuing fee (see below).</a:t>
            </a:r>
          </a:p>
          <a:p>
            <a:r>
              <a:rPr lang="en-US" sz="1200" dirty="0">
                <a:latin typeface="Times New Roman" panose="02020603050405020304" pitchFamily="18" charset="0"/>
                <a:cs typeface="Times New Roman" panose="02020603050405020304" pitchFamily="18" charset="0"/>
              </a:rPr>
              <a:t> The issuing clerk or sub-registrar cannot sign as person in charge of final disposition on the disposition permit unless the remains were placed in temporary storage and the funeral director owns the storage facility specified. </a:t>
            </a:r>
          </a:p>
          <a:p>
            <a:pPr fontAlgn="base"/>
            <a:r>
              <a:rPr lang="en-US" sz="1200" dirty="0">
                <a:latin typeface="Times New Roman" panose="02020603050405020304" pitchFamily="18" charset="0"/>
                <a:cs typeface="Times New Roman" panose="02020603050405020304" pitchFamily="18" charset="0"/>
              </a:rPr>
              <a:t>The place of death municipality, the place the permit issued municipality and/or the Department, and place of final disposition municipality is where the endorsed disposition permit is filed (unless scanned and attached in the EDRS). </a:t>
            </a:r>
          </a:p>
          <a:p>
            <a:pPr fontAlgn="base"/>
            <a:r>
              <a:rPr lang="en-US" sz="1200" dirty="0">
                <a:latin typeface="Times New Roman" panose="02020603050405020304" pitchFamily="18" charset="0"/>
                <a:cs typeface="Times New Roman" panose="02020603050405020304" pitchFamily="18" charset="0"/>
              </a:rPr>
              <a:t>Deaths occurring at the United States Department of Veteran’s Affairs (also known as </a:t>
            </a:r>
            <a:r>
              <a:rPr lang="en-US" sz="1200" dirty="0" err="1">
                <a:latin typeface="Times New Roman" panose="02020603050405020304" pitchFamily="18" charset="0"/>
                <a:cs typeface="Times New Roman" panose="02020603050405020304" pitchFamily="18" charset="0"/>
              </a:rPr>
              <a:t>Togus</a:t>
            </a:r>
            <a:r>
              <a:rPr lang="en-US" sz="1200" dirty="0">
                <a:latin typeface="Times New Roman" panose="02020603050405020304" pitchFamily="18" charset="0"/>
                <a:cs typeface="Times New Roman" panose="02020603050405020304" pitchFamily="18" charset="0"/>
              </a:rPr>
              <a:t>) are filed directly with the Department and the disposition permit must be issued by the Department or an appointed sub-registrar of the Department.  The Department collects the $25.00 issuing fee. </a:t>
            </a:r>
          </a:p>
          <a:p>
            <a:pPr lvl="0" fontAlgn="base"/>
            <a:r>
              <a:rPr lang="en-US" sz="1200" dirty="0">
                <a:latin typeface="Times New Roman" panose="02020603050405020304" pitchFamily="18" charset="0"/>
                <a:cs typeface="Times New Roman" panose="02020603050405020304" pitchFamily="18" charset="0"/>
              </a:rPr>
              <a:t>NEW: LD465 Allows for an electronic disposition process. As this requires updates to the system, this is not yet live. Training on this will be forthcoming.  This law also repeals the requirement for the VS50. </a:t>
            </a:r>
          </a:p>
          <a:p>
            <a:endParaRPr lang="en-US" sz="1100" dirty="0"/>
          </a:p>
        </p:txBody>
      </p:sp>
      <p:sp>
        <p:nvSpPr>
          <p:cNvPr id="40" name="Rectangle 3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tatue of a person&#10;&#10;Description automatically generated with medium confidence">
            <a:extLst>
              <a:ext uri="{FF2B5EF4-FFF2-40B4-BE49-F238E27FC236}">
                <a16:creationId xmlns:a16="http://schemas.microsoft.com/office/drawing/2014/main" id="{2DF0FC2A-DFF2-4387-895C-77630EF8BD48}"/>
              </a:ext>
            </a:extLst>
          </p:cNvPr>
          <p:cNvPicPr>
            <a:picLocks noChangeAspect="1"/>
          </p:cNvPicPr>
          <p:nvPr/>
        </p:nvPicPr>
        <p:blipFill rotWithShape="1">
          <a:blip r:embed="rId2">
            <a:extLst>
              <a:ext uri="{28A0092B-C50C-407E-A947-70E740481C1C}">
                <a14:useLocalDpi xmlns:a14="http://schemas.microsoft.com/office/drawing/2010/main" val="0"/>
              </a:ext>
            </a:extLst>
          </a:blip>
          <a:srcRect t="1066" r="2" b="29316"/>
          <a:stretch/>
        </p:blipFill>
        <p:spPr>
          <a:xfrm>
            <a:off x="7385529" y="909081"/>
            <a:ext cx="3551406" cy="507173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507D1FE3-8D2B-4438-A4F1-60D0A733F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3" y="5314104"/>
            <a:ext cx="5994726" cy="882758"/>
          </a:xfrm>
          <a:prstGeom prst="rect">
            <a:avLst/>
          </a:prstGeom>
        </p:spPr>
      </p:pic>
    </p:spTree>
    <p:extLst>
      <p:ext uri="{BB962C8B-B14F-4D97-AF65-F5344CB8AC3E}">
        <p14:creationId xmlns:p14="http://schemas.microsoft.com/office/powerpoint/2010/main" val="98889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0AAC-AED1-4E40-A967-42D1347C490D}"/>
              </a:ext>
            </a:extLst>
          </p:cNvPr>
          <p:cNvSpPr>
            <a:spLocks noGrp="1"/>
          </p:cNvSpPr>
          <p:nvPr>
            <p:ph type="title"/>
          </p:nvPr>
        </p:nvSpPr>
        <p:spPr>
          <a:xfrm>
            <a:off x="648929" y="629266"/>
            <a:ext cx="3505495" cy="1622321"/>
          </a:xfrm>
        </p:spPr>
        <p:txBody>
          <a:bodyPr>
            <a:normAutofit/>
          </a:bodyPr>
          <a:lstStyle/>
          <a:p>
            <a:r>
              <a:rPr lang="en-US" sz="3700">
                <a:latin typeface="Times New Roman" panose="02020603050405020304" pitchFamily="18" charset="0"/>
                <a:cs typeface="Times New Roman" panose="02020603050405020304" pitchFamily="18" charset="0"/>
              </a:rPr>
              <a:t>Permits for Fetal Deaths and Miscarriages</a:t>
            </a:r>
          </a:p>
        </p:txBody>
      </p:sp>
      <p:sp>
        <p:nvSpPr>
          <p:cNvPr id="3" name="Content Placeholder 2">
            <a:extLst>
              <a:ext uri="{FF2B5EF4-FFF2-40B4-BE49-F238E27FC236}">
                <a16:creationId xmlns:a16="http://schemas.microsoft.com/office/drawing/2014/main" id="{84B61C29-A97D-47A3-B2B0-F38D4CFC02B3}"/>
              </a:ext>
            </a:extLst>
          </p:cNvPr>
          <p:cNvSpPr>
            <a:spLocks noGrp="1"/>
          </p:cNvSpPr>
          <p:nvPr>
            <p:ph idx="1"/>
          </p:nvPr>
        </p:nvSpPr>
        <p:spPr>
          <a:xfrm>
            <a:off x="648931" y="2438400"/>
            <a:ext cx="3505494" cy="3954011"/>
          </a:xfrm>
        </p:spPr>
        <p:txBody>
          <a:bodyPr>
            <a:normAutofit/>
          </a:bodyPr>
          <a:lstStyle/>
          <a:p>
            <a:r>
              <a:rPr lang="en-US" sz="1600" dirty="0">
                <a:latin typeface="Times New Roman" panose="02020603050405020304" pitchFamily="18" charset="0"/>
                <a:cs typeface="Times New Roman" panose="02020603050405020304" pitchFamily="18" charset="0"/>
              </a:rPr>
              <a:t>When issuing a disposition permit for a fetal death (20 weeks or greater) the funeral director or authorized person must present the completed certificate of fetal death and ME Release (if applicable)</a:t>
            </a:r>
          </a:p>
          <a:p>
            <a:r>
              <a:rPr lang="en-US" sz="1600" dirty="0">
                <a:latin typeface="Times New Roman" panose="02020603050405020304" pitchFamily="18" charset="0"/>
                <a:cs typeface="Times New Roman" panose="02020603050405020304" pitchFamily="18" charset="0"/>
              </a:rPr>
              <a:t>If the permit is for a miscarriage (20 weeks or less), the funeral director or authorized person must present a letter from the medical facility stating the fact of miscarriage, the funeral home or person the remains are being released to, and signature from the health care professional. A ME Release is </a:t>
            </a:r>
            <a:r>
              <a:rPr lang="en-US" sz="1600" b="1" dirty="0">
                <a:latin typeface="Times New Roman" panose="02020603050405020304" pitchFamily="18" charset="0"/>
                <a:cs typeface="Times New Roman" panose="02020603050405020304" pitchFamily="18" charset="0"/>
              </a:rPr>
              <a:t>not</a:t>
            </a:r>
            <a:r>
              <a:rPr lang="en-US" sz="1600" dirty="0">
                <a:latin typeface="Times New Roman" panose="02020603050405020304" pitchFamily="18" charset="0"/>
                <a:cs typeface="Times New Roman" panose="02020603050405020304" pitchFamily="18" charset="0"/>
              </a:rPr>
              <a:t> required for miscarried remains that are being cremated or removed from state.</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0B3D3CF4-409C-4893-9D78-4CEBC9F3F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2088076"/>
            <a:ext cx="6019331" cy="2678602"/>
          </a:xfrm>
          <a:prstGeom prst="rect">
            <a:avLst/>
          </a:prstGeom>
          <a:effectLst/>
        </p:spPr>
      </p:pic>
      <p:sp>
        <p:nvSpPr>
          <p:cNvPr id="6" name="Star: 5 Points 5">
            <a:extLst>
              <a:ext uri="{FF2B5EF4-FFF2-40B4-BE49-F238E27FC236}">
                <a16:creationId xmlns:a16="http://schemas.microsoft.com/office/drawing/2014/main" id="{EC883949-0BA3-4ED0-B84F-5D4C3FD1EA1E}"/>
              </a:ext>
            </a:extLst>
          </p:cNvPr>
          <p:cNvSpPr/>
          <p:nvPr/>
        </p:nvSpPr>
        <p:spPr>
          <a:xfrm>
            <a:off x="5243804" y="4338735"/>
            <a:ext cx="233265" cy="22393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F4487D-F2B5-403C-B230-24794D9B06C6}"/>
              </a:ext>
            </a:extLst>
          </p:cNvPr>
          <p:cNvSpPr/>
          <p:nvPr/>
        </p:nvSpPr>
        <p:spPr>
          <a:xfrm>
            <a:off x="7969541" y="4194495"/>
            <a:ext cx="1182848" cy="572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99A2C0-8293-4EB3-8ABD-EF089E7AEE83}"/>
              </a:ext>
            </a:extLst>
          </p:cNvPr>
          <p:cNvSpPr/>
          <p:nvPr/>
        </p:nvSpPr>
        <p:spPr>
          <a:xfrm>
            <a:off x="9966121" y="4194495"/>
            <a:ext cx="1392573" cy="572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EEE0A8F-775B-4A13-D598-9B98C159D5FD}"/>
              </a:ext>
            </a:extLst>
          </p:cNvPr>
          <p:cNvSpPr txBox="1"/>
          <p:nvPr/>
        </p:nvSpPr>
        <p:spPr>
          <a:xfrm>
            <a:off x="142613" y="6493079"/>
            <a:ext cx="434549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This page references pages 42-46 of the death manual</a:t>
            </a:r>
          </a:p>
        </p:txBody>
      </p:sp>
    </p:spTree>
    <p:extLst>
      <p:ext uri="{BB962C8B-B14F-4D97-AF65-F5344CB8AC3E}">
        <p14:creationId xmlns:p14="http://schemas.microsoft.com/office/powerpoint/2010/main" val="377663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7A461-4BA6-59BA-C268-3204FC6F442F}"/>
              </a:ext>
            </a:extLst>
          </p:cNvPr>
          <p:cNvSpPr>
            <a:spLocks noGrp="1"/>
          </p:cNvSpPr>
          <p:nvPr>
            <p:ph type="title"/>
          </p:nvPr>
        </p:nvSpPr>
        <p:spPr>
          <a:xfrm>
            <a:off x="1136397" y="502020"/>
            <a:ext cx="5323715" cy="1642970"/>
          </a:xfrm>
        </p:spPr>
        <p:txBody>
          <a:bodyPr anchor="b">
            <a:normAutofit/>
          </a:bodyPr>
          <a:lstStyle/>
          <a:p>
            <a:r>
              <a:rPr lang="en-US" sz="4000" dirty="0">
                <a:latin typeface="Times New Roman" panose="02020603050405020304" pitchFamily="18" charset="0"/>
                <a:cs typeface="Times New Roman" panose="02020603050405020304" pitchFamily="18" charset="0"/>
              </a:rPr>
              <a:t>Authorization Forms (VS50)</a:t>
            </a:r>
          </a:p>
        </p:txBody>
      </p:sp>
      <p:sp>
        <p:nvSpPr>
          <p:cNvPr id="19" name="Content Placeholder 8">
            <a:extLst>
              <a:ext uri="{FF2B5EF4-FFF2-40B4-BE49-F238E27FC236}">
                <a16:creationId xmlns:a16="http://schemas.microsoft.com/office/drawing/2014/main" id="{EFE079EF-DACC-C510-2262-EDB5A2DDD550}"/>
              </a:ext>
            </a:extLst>
          </p:cNvPr>
          <p:cNvSpPr>
            <a:spLocks noGrp="1"/>
          </p:cNvSpPr>
          <p:nvPr>
            <p:ph idx="1"/>
          </p:nvPr>
        </p:nvSpPr>
        <p:spPr>
          <a:xfrm>
            <a:off x="1144923" y="2405894"/>
            <a:ext cx="5315189" cy="3994473"/>
          </a:xfrm>
        </p:spPr>
        <p:txBody>
          <a:bodyPr anchor="t">
            <a:normAutofit/>
          </a:bodyPr>
          <a:lstStyle/>
          <a:p>
            <a:r>
              <a:rPr lang="en-US" sz="2000" dirty="0">
                <a:latin typeface="Times New Roman" panose="02020603050405020304" pitchFamily="18" charset="0"/>
                <a:cs typeface="Times New Roman" panose="02020603050405020304" pitchFamily="18" charset="0"/>
              </a:rPr>
              <a:t>The Authorization for Burial or Removal of Cremated Remains Form (VS50) was created to track the burial of cremated remains buried in public burying grounds</a:t>
            </a:r>
          </a:p>
          <a:p>
            <a:r>
              <a:rPr lang="en-US" sz="2000" dirty="0">
                <a:latin typeface="Times New Roman" panose="02020603050405020304" pitchFamily="18" charset="0"/>
                <a:cs typeface="Times New Roman" panose="02020603050405020304" pitchFamily="18" charset="0"/>
              </a:rPr>
              <a:t>Despite the requirement to report these burials, this did not work as intended and was under-reported</a:t>
            </a:r>
          </a:p>
          <a:p>
            <a:r>
              <a:rPr lang="en-US" sz="2000" dirty="0">
                <a:latin typeface="Times New Roman" panose="02020603050405020304" pitchFamily="18" charset="0"/>
                <a:cs typeface="Times New Roman" panose="02020603050405020304" pitchFamily="18" charset="0"/>
              </a:rPr>
              <a:t>LD 465 Repeals the requirement for the VS-50 (they are now voluntary) and the information gathered will be integrated into the electronic disposition permit which is forthcoming. If you receive completed VS-50s in your municipality, you may still forward them to DRVS for filing.</a:t>
            </a:r>
          </a:p>
        </p:txBody>
      </p:sp>
      <p:sp>
        <p:nvSpPr>
          <p:cNvPr id="21"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9C10E694-89E2-414A-1176-2CB1F8A0B57C}"/>
              </a:ext>
            </a:extLst>
          </p:cNvPr>
          <p:cNvPicPr>
            <a:picLocks noChangeAspect="1"/>
          </p:cNvPicPr>
          <p:nvPr/>
        </p:nvPicPr>
        <p:blipFill>
          <a:blip r:embed="rId2"/>
          <a:stretch>
            <a:fillRect/>
          </a:stretch>
        </p:blipFill>
        <p:spPr>
          <a:xfrm>
            <a:off x="7075967" y="909669"/>
            <a:ext cx="4170530" cy="5070554"/>
          </a:xfrm>
          <a:prstGeom prst="rect">
            <a:avLst/>
          </a:prstGeom>
        </p:spPr>
      </p:pic>
      <p:sp>
        <p:nvSpPr>
          <p:cNvPr id="3" name="TextBox 2">
            <a:extLst>
              <a:ext uri="{FF2B5EF4-FFF2-40B4-BE49-F238E27FC236}">
                <a16:creationId xmlns:a16="http://schemas.microsoft.com/office/drawing/2014/main" id="{68C44656-7085-C8DA-1E3D-B1E994D88DD2}"/>
              </a:ext>
            </a:extLst>
          </p:cNvPr>
          <p:cNvSpPr txBox="1"/>
          <p:nvPr/>
        </p:nvSpPr>
        <p:spPr>
          <a:xfrm>
            <a:off x="1015068" y="6400367"/>
            <a:ext cx="6904139"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This page references pages 35-36 of the death manual</a:t>
            </a:r>
          </a:p>
        </p:txBody>
      </p:sp>
    </p:spTree>
    <p:extLst>
      <p:ext uri="{BB962C8B-B14F-4D97-AF65-F5344CB8AC3E}">
        <p14:creationId xmlns:p14="http://schemas.microsoft.com/office/powerpoint/2010/main" val="159313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5A96F5-51BB-4B9C-88DF-F1B1476E1DC9}"/>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latin typeface="Times New Roman" panose="02020603050405020304" pitchFamily="18" charset="0"/>
                <a:cs typeface="Times New Roman" panose="02020603050405020304" pitchFamily="18" charset="0"/>
              </a:rPr>
              <a:t>Additional Resources</a:t>
            </a:r>
          </a:p>
        </p:txBody>
      </p:sp>
      <p:sp>
        <p:nvSpPr>
          <p:cNvPr id="3" name="Content Placeholder 2">
            <a:extLst>
              <a:ext uri="{FF2B5EF4-FFF2-40B4-BE49-F238E27FC236}">
                <a16:creationId xmlns:a16="http://schemas.microsoft.com/office/drawing/2014/main" id="{3C7CB96F-4C29-42A4-AFC8-0F669C73E6E0}"/>
              </a:ext>
            </a:extLst>
          </p:cNvPr>
          <p:cNvSpPr>
            <a:spLocks noGrp="1"/>
          </p:cNvSpPr>
          <p:nvPr>
            <p:ph idx="1"/>
          </p:nvPr>
        </p:nvSpPr>
        <p:spPr>
          <a:xfrm>
            <a:off x="717423" y="3355130"/>
            <a:ext cx="3490683" cy="2427333"/>
          </a:xfrm>
        </p:spPr>
        <p:txBody>
          <a:bodyPr>
            <a:normAutofit/>
          </a:bodyPr>
          <a:lstStyle/>
          <a:p>
            <a:r>
              <a:rPr lang="en-US" sz="1500" dirty="0">
                <a:latin typeface="Times New Roman" panose="02020603050405020304" pitchFamily="18" charset="0"/>
                <a:cs typeface="Times New Roman" panose="02020603050405020304" pitchFamily="18" charset="0"/>
              </a:rPr>
              <a:t>Maine Funeral Consumer’s Alliance </a:t>
            </a:r>
            <a:r>
              <a:rPr lang="en-US" sz="1500" dirty="0">
                <a:latin typeface="Times New Roman" panose="02020603050405020304" pitchFamily="18" charset="0"/>
                <a:cs typeface="Times New Roman" panose="02020603050405020304" pitchFamily="18" charset="0"/>
                <a:hlinkClick r:id="rId2"/>
              </a:rPr>
              <a:t>https://www.fcamaine.net/</a:t>
            </a:r>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Order of the Good Death </a:t>
            </a:r>
            <a:r>
              <a:rPr lang="en-US" sz="1500" dirty="0">
                <a:latin typeface="Times New Roman" panose="02020603050405020304" pitchFamily="18" charset="0"/>
                <a:cs typeface="Times New Roman" panose="02020603050405020304" pitchFamily="18" charset="0"/>
                <a:hlinkClick r:id="rId3"/>
              </a:rPr>
              <a:t>https://www.orderofthegooddeath.com/</a:t>
            </a:r>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Last Things: Maine’s Home Funeral Resource </a:t>
            </a:r>
            <a:r>
              <a:rPr lang="en-US" sz="1500" dirty="0">
                <a:latin typeface="Times New Roman" panose="02020603050405020304" pitchFamily="18" charset="0"/>
                <a:cs typeface="Times New Roman" panose="02020603050405020304" pitchFamily="18" charset="0"/>
                <a:hlinkClick r:id="rId4"/>
              </a:rPr>
              <a:t>https://www.lastthings.net/</a:t>
            </a:r>
            <a:endParaRPr lang="en-US" sz="1500" dirty="0">
              <a:latin typeface="Times New Roman" panose="02020603050405020304" pitchFamily="18" charset="0"/>
              <a:cs typeface="Times New Roman" panose="02020603050405020304" pitchFamily="18" charset="0"/>
            </a:endParaRPr>
          </a:p>
        </p:txBody>
      </p:sp>
      <p:pic>
        <p:nvPicPr>
          <p:cNvPr id="5" name="Picture 4" descr="Text, letter, calendar&#10;&#10;Description automatically generated">
            <a:extLst>
              <a:ext uri="{FF2B5EF4-FFF2-40B4-BE49-F238E27FC236}">
                <a16:creationId xmlns:a16="http://schemas.microsoft.com/office/drawing/2014/main" id="{44F23B7D-C455-40ED-BE27-617E3A1BD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3988" y="952500"/>
            <a:ext cx="6439950" cy="4829963"/>
          </a:xfrm>
          <a:prstGeom prst="rect">
            <a:avLst/>
          </a:prstGeom>
        </p:spPr>
      </p:pic>
    </p:spTree>
    <p:extLst>
      <p:ext uri="{BB962C8B-B14F-4D97-AF65-F5344CB8AC3E}">
        <p14:creationId xmlns:p14="http://schemas.microsoft.com/office/powerpoint/2010/main" val="39566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emetery with many gravestones&#10;&#10;Description automatically generated with low confidence">
            <a:extLst>
              <a:ext uri="{FF2B5EF4-FFF2-40B4-BE49-F238E27FC236}">
                <a16:creationId xmlns:a16="http://schemas.microsoft.com/office/drawing/2014/main" id="{1A6E662A-21AF-4C88-888A-138EBA8D438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4027" r="9719" b="-1"/>
          <a:stretch/>
        </p:blipFill>
        <p:spPr>
          <a:xfrm>
            <a:off x="0" y="0"/>
            <a:ext cx="12196243" cy="6857990"/>
          </a:xfrm>
          <a:prstGeom prst="rect">
            <a:avLst/>
          </a:prstGeom>
        </p:spPr>
      </p:pic>
      <p:sp>
        <p:nvSpPr>
          <p:cNvPr id="3" name="Content Placeholder 2">
            <a:extLst>
              <a:ext uri="{FF2B5EF4-FFF2-40B4-BE49-F238E27FC236}">
                <a16:creationId xmlns:a16="http://schemas.microsoft.com/office/drawing/2014/main" id="{DBBC5914-338D-4E67-9493-4740F48D2855}"/>
              </a:ext>
            </a:extLst>
          </p:cNvPr>
          <p:cNvSpPr>
            <a:spLocks noGrp="1"/>
          </p:cNvSpPr>
          <p:nvPr>
            <p:ph idx="1"/>
          </p:nvPr>
        </p:nvSpPr>
        <p:spPr>
          <a:xfrm>
            <a:off x="643467" y="2709311"/>
            <a:ext cx="10905066" cy="1462978"/>
          </a:xfrm>
        </p:spPr>
        <p:txBody>
          <a:bodyPr>
            <a:normAutofit/>
          </a:bodyPr>
          <a:lstStyle/>
          <a:p>
            <a:pPr marL="0" indent="0" algn="ctr">
              <a:buNone/>
            </a:pPr>
            <a:r>
              <a:rPr lang="en-US" sz="9600" dirty="0">
                <a:latin typeface="Times New Roman" panose="02020603050405020304" pitchFamily="18" charset="0"/>
                <a:cs typeface="Times New Roman" panose="02020603050405020304" pitchFamily="18" charset="0"/>
              </a:rPr>
              <a:t>Questions?</a:t>
            </a:r>
          </a:p>
        </p:txBody>
      </p:sp>
      <p:sp>
        <p:nvSpPr>
          <p:cNvPr id="27"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14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emetery with many gravestones&#10;&#10;Description automatically generated with low confidence">
            <a:extLst>
              <a:ext uri="{FF2B5EF4-FFF2-40B4-BE49-F238E27FC236}">
                <a16:creationId xmlns:a16="http://schemas.microsoft.com/office/drawing/2014/main" id="{E6AF1691-8779-4825-8D38-6704990D4D31}"/>
              </a:ext>
            </a:extLst>
          </p:cNvPr>
          <p:cNvPicPr>
            <a:picLocks noChangeAspect="1"/>
          </p:cNvPicPr>
          <p:nvPr/>
        </p:nvPicPr>
        <p:blipFill rotWithShape="1">
          <a:blip r:embed="rId2">
            <a:extLst>
              <a:ext uri="{28A0092B-C50C-407E-A947-70E740481C1C}">
                <a14:useLocalDpi xmlns:a14="http://schemas.microsoft.com/office/drawing/2010/main" val="0"/>
              </a:ext>
            </a:extLst>
          </a:blip>
          <a:srcRect l="7704" r="23911" b="-1"/>
          <a:stretch/>
        </p:blipFill>
        <p:spPr>
          <a:xfrm>
            <a:off x="2522356" y="10"/>
            <a:ext cx="9669642" cy="6857990"/>
          </a:xfrm>
          <a:prstGeom prst="rect">
            <a:avLst/>
          </a:prstGeom>
        </p:spPr>
      </p:pic>
      <p:sp>
        <p:nvSpPr>
          <p:cNvPr id="26"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F6252-C203-4D73-A4CA-38B26476DD66}"/>
              </a:ext>
            </a:extLst>
          </p:cNvPr>
          <p:cNvSpPr>
            <a:spLocks noGrp="1"/>
          </p:cNvSpPr>
          <p:nvPr>
            <p:ph type="title"/>
          </p:nvPr>
        </p:nvSpPr>
        <p:spPr>
          <a:xfrm>
            <a:off x="838200" y="365125"/>
            <a:ext cx="3822189" cy="1899912"/>
          </a:xfrm>
        </p:spPr>
        <p:txBody>
          <a:bodyPr>
            <a:normAutofit/>
          </a:bodyPr>
          <a:lstStyle/>
          <a:p>
            <a:r>
              <a:rPr lang="en-US" sz="4000" dirty="0">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3BE8023C-B62E-4AE6-8343-27025C425C12}"/>
              </a:ext>
            </a:extLst>
          </p:cNvPr>
          <p:cNvSpPr>
            <a:spLocks noGrp="1"/>
          </p:cNvSpPr>
          <p:nvPr>
            <p:ph idx="1"/>
          </p:nvPr>
        </p:nvSpPr>
        <p:spPr>
          <a:xfrm>
            <a:off x="838200" y="2434201"/>
            <a:ext cx="3822189" cy="3742762"/>
          </a:xfrm>
        </p:spPr>
        <p:txBody>
          <a:bodyPr>
            <a:normAutofit/>
          </a:bodyPr>
          <a:lstStyle/>
          <a:p>
            <a:r>
              <a:rPr lang="en-US" sz="2000" dirty="0">
                <a:latin typeface="Times New Roman" panose="02020603050405020304" pitchFamily="18" charset="0"/>
                <a:cs typeface="Times New Roman" panose="02020603050405020304" pitchFamily="18" charset="0"/>
              </a:rPr>
              <a:t>Supplemental Certificate of Death</a:t>
            </a:r>
          </a:p>
          <a:p>
            <a:r>
              <a:rPr lang="en-US" sz="2000" dirty="0">
                <a:latin typeface="Times New Roman" panose="02020603050405020304" pitchFamily="18" charset="0"/>
                <a:cs typeface="Times New Roman" panose="02020603050405020304" pitchFamily="18" charset="0"/>
              </a:rPr>
              <a:t>Fetal Deaths</a:t>
            </a:r>
          </a:p>
          <a:p>
            <a:r>
              <a:rPr lang="en-US" sz="2000" dirty="0">
                <a:latin typeface="Times New Roman" panose="02020603050405020304" pitchFamily="18" charset="0"/>
                <a:cs typeface="Times New Roman" panose="02020603050405020304" pitchFamily="18" charset="0"/>
              </a:rPr>
              <a:t>Authorized Person cases/home funerals</a:t>
            </a:r>
          </a:p>
          <a:p>
            <a:r>
              <a:rPr lang="en-US" sz="2000" dirty="0">
                <a:latin typeface="Times New Roman" panose="02020603050405020304" pitchFamily="18" charset="0"/>
                <a:cs typeface="Times New Roman" panose="02020603050405020304" pitchFamily="18" charset="0"/>
              </a:rPr>
              <a:t>Sub-registrar Appointments</a:t>
            </a:r>
          </a:p>
          <a:p>
            <a:r>
              <a:rPr lang="en-US" sz="2000" dirty="0">
                <a:latin typeface="Times New Roman" panose="02020603050405020304" pitchFamily="18" charset="0"/>
                <a:cs typeface="Times New Roman" panose="02020603050405020304" pitchFamily="18" charset="0"/>
              </a:rPr>
              <a:t>Disposition permits</a:t>
            </a:r>
          </a:p>
          <a:p>
            <a:r>
              <a:rPr lang="en-US" sz="2000" dirty="0">
                <a:latin typeface="Times New Roman" panose="02020603050405020304" pitchFamily="18" charset="0"/>
                <a:cs typeface="Times New Roman" panose="02020603050405020304" pitchFamily="18" charset="0"/>
              </a:rPr>
              <a:t>Authorization forms</a:t>
            </a:r>
          </a:p>
        </p:txBody>
      </p:sp>
    </p:spTree>
    <p:extLst>
      <p:ext uri="{BB962C8B-B14F-4D97-AF65-F5344CB8AC3E}">
        <p14:creationId xmlns:p14="http://schemas.microsoft.com/office/powerpoint/2010/main" val="105642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CF1066-C4AF-333D-0B36-8D25E8BA14B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dirty="0">
                <a:solidFill>
                  <a:srgbClr val="FFFFFF"/>
                </a:solidFill>
                <a:latin typeface="Times New Roman" panose="02020603050405020304" pitchFamily="18" charset="0"/>
                <a:cs typeface="Times New Roman" panose="02020603050405020304" pitchFamily="18" charset="0"/>
              </a:rPr>
              <a:t>Supplemental Certificate of Death (SCOD)</a:t>
            </a:r>
          </a:p>
        </p:txBody>
      </p:sp>
      <p:pic>
        <p:nvPicPr>
          <p:cNvPr id="11" name="Picture 10">
            <a:extLst>
              <a:ext uri="{FF2B5EF4-FFF2-40B4-BE49-F238E27FC236}">
                <a16:creationId xmlns:a16="http://schemas.microsoft.com/office/drawing/2014/main" id="{3B37F373-C8A0-30C6-76FD-FD5559496D60}"/>
              </a:ext>
            </a:extLst>
          </p:cNvPr>
          <p:cNvPicPr>
            <a:picLocks noChangeAspect="1"/>
          </p:cNvPicPr>
          <p:nvPr/>
        </p:nvPicPr>
        <p:blipFill>
          <a:blip r:embed="rId2"/>
          <a:stretch>
            <a:fillRect/>
          </a:stretch>
        </p:blipFill>
        <p:spPr>
          <a:xfrm>
            <a:off x="4730396" y="467208"/>
            <a:ext cx="6769811" cy="5923584"/>
          </a:xfrm>
          <a:prstGeom prst="rect">
            <a:avLst/>
          </a:prstGeom>
        </p:spPr>
      </p:pic>
    </p:spTree>
    <p:extLst>
      <p:ext uri="{BB962C8B-B14F-4D97-AF65-F5344CB8AC3E}">
        <p14:creationId xmlns:p14="http://schemas.microsoft.com/office/powerpoint/2010/main" val="117841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E93EF6-F616-72EB-8BB4-BF6B6E5D2F80}"/>
              </a:ext>
            </a:extLst>
          </p:cNvPr>
          <p:cNvSpPr>
            <a:spLocks noGrp="1"/>
          </p:cNvSpPr>
          <p:nvPr>
            <p:ph idx="1"/>
          </p:nvPr>
        </p:nvSpPr>
        <p:spPr>
          <a:xfrm>
            <a:off x="1352938" y="1898319"/>
            <a:ext cx="9724031" cy="3683358"/>
          </a:xfrm>
        </p:spPr>
        <p:txBody>
          <a:bodyPr anchor="ctr">
            <a:normAutofit/>
          </a:bodyPr>
          <a:lstStyle/>
          <a:p>
            <a:r>
              <a:rPr lang="en-US" sz="2000" dirty="0">
                <a:latin typeface="Times New Roman" panose="02020603050405020304" pitchFamily="18" charset="0"/>
                <a:cs typeface="Times New Roman" panose="02020603050405020304" pitchFamily="18" charset="0"/>
              </a:rPr>
              <a:t>Supplemental Certificates of Death (SCOD) are utilized when a Medical Certifier or the Medical Examiner needs to add or change information within the medical portion of the death certificate.</a:t>
            </a:r>
          </a:p>
          <a:p>
            <a:r>
              <a:rPr lang="en-US" sz="2000" dirty="0">
                <a:latin typeface="Times New Roman" panose="02020603050405020304" pitchFamily="18" charset="0"/>
                <a:cs typeface="Times New Roman" panose="02020603050405020304" pitchFamily="18" charset="0"/>
              </a:rPr>
              <a:t>SCODs are now performed electronically through DAVE (2011-Present).</a:t>
            </a:r>
          </a:p>
          <a:p>
            <a:r>
              <a:rPr lang="en-US" sz="2000" dirty="0">
                <a:latin typeface="Times New Roman" panose="02020603050405020304" pitchFamily="18" charset="0"/>
                <a:cs typeface="Times New Roman" panose="02020603050405020304" pitchFamily="18" charset="0"/>
              </a:rPr>
              <a:t>On paper records prior to DAVE, the record was marked with an asterisk (*) and marked “See Attached.” The paper SCOD with the changes was attached behind the record making the death record 2 pages.  Paper deaths with SCODs attached should be issued on safety paper this way.</a:t>
            </a:r>
          </a:p>
        </p:txBody>
      </p:sp>
      <p:sp>
        <p:nvSpPr>
          <p:cNvPr id="2" name="TextBox 1">
            <a:extLst>
              <a:ext uri="{FF2B5EF4-FFF2-40B4-BE49-F238E27FC236}">
                <a16:creationId xmlns:a16="http://schemas.microsoft.com/office/drawing/2014/main" id="{393BEEAD-883E-0D81-56C8-427F4EFB7332}"/>
              </a:ext>
            </a:extLst>
          </p:cNvPr>
          <p:cNvSpPr txBox="1"/>
          <p:nvPr/>
        </p:nvSpPr>
        <p:spPr>
          <a:xfrm>
            <a:off x="1283516" y="6023295"/>
            <a:ext cx="9724031"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This page references pages 9, 14, and 41 of the death manual</a:t>
            </a:r>
          </a:p>
        </p:txBody>
      </p:sp>
    </p:spTree>
    <p:extLst>
      <p:ext uri="{BB962C8B-B14F-4D97-AF65-F5344CB8AC3E}">
        <p14:creationId xmlns:p14="http://schemas.microsoft.com/office/powerpoint/2010/main" val="211505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975F58-80E5-4DC5-9DAE-3B1DF4606E69}"/>
              </a:ext>
            </a:extLst>
          </p:cNvPr>
          <p:cNvSpPr>
            <a:spLocks noGrp="1"/>
          </p:cNvSpPr>
          <p:nvPr>
            <p:ph type="title"/>
          </p:nvPr>
        </p:nvSpPr>
        <p:spPr>
          <a:xfrm>
            <a:off x="862366" y="289249"/>
            <a:ext cx="3739341" cy="1330839"/>
          </a:xfrm>
        </p:spPr>
        <p:txBody>
          <a:bodyPr vert="horz" lIns="91440" tIns="45720" rIns="91440" bIns="45720" rtlCol="0" anchor="ctr">
            <a:normAutofit/>
          </a:bodyPr>
          <a:lstStyle/>
          <a:p>
            <a:r>
              <a:rPr lang="en-US" kern="1200" dirty="0">
                <a:solidFill>
                  <a:schemeClr val="tx1"/>
                </a:solidFill>
                <a:latin typeface="Times New Roman" panose="02020603050405020304" pitchFamily="18" charset="0"/>
                <a:cs typeface="Times New Roman" panose="02020603050405020304" pitchFamily="18" charset="0"/>
              </a:rPr>
              <a:t>Fetal Deaths</a:t>
            </a:r>
          </a:p>
        </p:txBody>
      </p:sp>
      <p:sp>
        <p:nvSpPr>
          <p:cNvPr id="8" name="TextBox 7">
            <a:extLst>
              <a:ext uri="{FF2B5EF4-FFF2-40B4-BE49-F238E27FC236}">
                <a16:creationId xmlns:a16="http://schemas.microsoft.com/office/drawing/2014/main" id="{A67EC226-913F-4B91-AC5F-55750EA2C8B3}"/>
              </a:ext>
            </a:extLst>
          </p:cNvPr>
          <p:cNvSpPr txBox="1"/>
          <p:nvPr/>
        </p:nvSpPr>
        <p:spPr>
          <a:xfrm>
            <a:off x="862366" y="1502229"/>
            <a:ext cx="3427001" cy="5066522"/>
          </a:xfrm>
          <a:prstGeom prst="rect">
            <a:avLst/>
          </a:prstGeom>
        </p:spPr>
        <p:txBody>
          <a:bodyPr vert="horz" lIns="91440" tIns="45720" rIns="91440" bIns="45720" rtlCol="0">
            <a:normAutofit fontScale="92500"/>
          </a:bodyPr>
          <a:lstStyle/>
          <a:p>
            <a:pPr marL="285750"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 fetal death is the death of a fetus 20 weeks gestation or greater.</a:t>
            </a:r>
          </a:p>
          <a:p>
            <a:pPr marL="285750"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Fetal deaths are </a:t>
            </a:r>
            <a:r>
              <a:rPr lang="en-US" sz="1700" i="1" dirty="0">
                <a:latin typeface="Times New Roman" panose="02020603050405020304" pitchFamily="18" charset="0"/>
                <a:cs typeface="Times New Roman" panose="02020603050405020304" pitchFamily="18" charset="0"/>
              </a:rPr>
              <a:t>only</a:t>
            </a:r>
            <a:r>
              <a:rPr lang="en-US" sz="1700" dirty="0">
                <a:latin typeface="Times New Roman" panose="02020603050405020304" pitchFamily="18" charset="0"/>
                <a:cs typeface="Times New Roman" panose="02020603050405020304" pitchFamily="18" charset="0"/>
              </a:rPr>
              <a:t> filed on a paper form furnished by the Department.</a:t>
            </a:r>
          </a:p>
          <a:p>
            <a:pPr marL="742950" lvl="1"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We are anticipating a new module within DAVE in 2024 for electronic filing.</a:t>
            </a:r>
          </a:p>
          <a:p>
            <a:pPr marL="285750"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Certificate of Fetal Death (VS-4) was updated effective January 1, 2021 to be more user friendly and to add additional questions for statistical purposes.</a:t>
            </a:r>
          </a:p>
          <a:p>
            <a:pPr marL="285750"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Fetal deaths are processed by DRVS and a true copy attest is sent to the municipality of death only.</a:t>
            </a:r>
          </a:p>
          <a:p>
            <a:pPr marL="742950" lvl="1"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If you receive a certificate of fetal death from a funeral home, please forward to DRVS for registration.</a:t>
            </a:r>
          </a:p>
          <a:p>
            <a:pPr marL="285750"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7" name="Content Placeholder 6" descr="Table&#10;&#10;Description automatically generated">
            <a:extLst>
              <a:ext uri="{FF2B5EF4-FFF2-40B4-BE49-F238E27FC236}">
                <a16:creationId xmlns:a16="http://schemas.microsoft.com/office/drawing/2014/main" id="{23388685-6D79-41F6-B618-BB8AA59D3A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4390" y="661916"/>
            <a:ext cx="5377275" cy="5557909"/>
          </a:xfrm>
          <a:prstGeom prst="rect">
            <a:avLst/>
          </a:prstGeom>
        </p:spPr>
      </p:pic>
      <p:sp>
        <p:nvSpPr>
          <p:cNvPr id="3" name="TextBox 2">
            <a:extLst>
              <a:ext uri="{FF2B5EF4-FFF2-40B4-BE49-F238E27FC236}">
                <a16:creationId xmlns:a16="http://schemas.microsoft.com/office/drawing/2014/main" id="{8B0EB2F2-064B-D1E0-E2CA-C51216E3850F}"/>
              </a:ext>
            </a:extLst>
          </p:cNvPr>
          <p:cNvSpPr txBox="1"/>
          <p:nvPr/>
        </p:nvSpPr>
        <p:spPr>
          <a:xfrm>
            <a:off x="478172" y="6476301"/>
            <a:ext cx="6920918"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This page references pages 41-42 of the death manual</a:t>
            </a:r>
          </a:p>
        </p:txBody>
      </p:sp>
    </p:spTree>
    <p:extLst>
      <p:ext uri="{BB962C8B-B14F-4D97-AF65-F5344CB8AC3E}">
        <p14:creationId xmlns:p14="http://schemas.microsoft.com/office/powerpoint/2010/main" val="367191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16">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2">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D3E38-344E-4337-B30C-614C5B48DA77}"/>
              </a:ext>
            </a:extLst>
          </p:cNvPr>
          <p:cNvSpPr>
            <a:spLocks noGrp="1"/>
          </p:cNvSpPr>
          <p:nvPr>
            <p:ph type="title"/>
          </p:nvPr>
        </p:nvSpPr>
        <p:spPr>
          <a:xfrm>
            <a:off x="1166650" y="1332952"/>
            <a:ext cx="3926898" cy="3921176"/>
          </a:xfrm>
        </p:spPr>
        <p:txBody>
          <a:bodyPr anchor="ctr">
            <a:normAutofit/>
          </a:bodyPr>
          <a:lstStyle/>
          <a:p>
            <a:r>
              <a:rPr lang="en-US" sz="5400">
                <a:latin typeface="Times New Roman" panose="02020603050405020304" pitchFamily="18" charset="0"/>
                <a:cs typeface="Times New Roman" panose="02020603050405020304" pitchFamily="18" charset="0"/>
              </a:rPr>
              <a:t>Authorized Person Cases</a:t>
            </a:r>
          </a:p>
        </p:txBody>
      </p:sp>
      <p:grpSp>
        <p:nvGrpSpPr>
          <p:cNvPr id="58" name="Group 24">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6"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548A550-3681-4DEE-828D-143E8D3CE0CA}"/>
              </a:ext>
            </a:extLst>
          </p:cNvPr>
          <p:cNvSpPr>
            <a:spLocks noGrp="1"/>
          </p:cNvSpPr>
          <p:nvPr>
            <p:ph idx="1"/>
          </p:nvPr>
        </p:nvSpPr>
        <p:spPr>
          <a:xfrm>
            <a:off x="6421120" y="499833"/>
            <a:ext cx="5100320" cy="5581226"/>
          </a:xfrm>
        </p:spPr>
        <p:txBody>
          <a:bodyPr anchor="ctr">
            <a:normAutofit/>
          </a:bodyPr>
          <a:lstStyle/>
          <a:p>
            <a:pPr marL="0" indent="0" algn="just">
              <a:buNone/>
            </a:pPr>
            <a:r>
              <a:rPr lang="en-US" sz="2200" dirty="0">
                <a:latin typeface="Times New Roman" panose="02020603050405020304" pitchFamily="18" charset="0"/>
                <a:cs typeface="Times New Roman" panose="02020603050405020304" pitchFamily="18" charset="0"/>
              </a:rPr>
              <a:t>An authorized person is someone who is acting in lieu of a funeral director and is handling final disposition on their own, which may be burial, cremation, or transportation out of state.</a:t>
            </a:r>
          </a:p>
          <a:p>
            <a:pPr marL="0" indent="0" algn="just">
              <a:buNone/>
            </a:pPr>
            <a:r>
              <a:rPr lang="en-US" sz="2200" dirty="0">
                <a:solidFill>
                  <a:srgbClr val="000000"/>
                </a:solidFill>
                <a:latin typeface="Times New Roman" panose="02020603050405020304" pitchFamily="18" charset="0"/>
                <a:cs typeface="Times New Roman" panose="02020603050405020304" pitchFamily="18" charset="0"/>
              </a:rPr>
              <a:t>An authorized person can be a member of the immediate family of the deceased, the domestic partner of the deceased, or a person authorized in writing by a member of the immediate family of the deceased.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ctr">
              <a:buNone/>
            </a:pPr>
            <a:r>
              <a:rPr lang="en-US" sz="2200" i="1" dirty="0">
                <a:solidFill>
                  <a:srgbClr val="FF0000"/>
                </a:solidFill>
                <a:latin typeface="Times New Roman" panose="02020603050405020304" pitchFamily="18" charset="0"/>
                <a:cs typeface="Times New Roman" panose="02020603050405020304" pitchFamily="18" charset="0"/>
              </a:rPr>
              <a:t>Do not panic</a:t>
            </a:r>
          </a:p>
          <a:p>
            <a:pPr marL="0" indent="0" algn="just">
              <a:buNone/>
            </a:pP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There are a few simple steps that need to take place to complete the death certificate and issue the disposition permit.</a:t>
            </a:r>
          </a:p>
        </p:txBody>
      </p:sp>
      <p:sp>
        <p:nvSpPr>
          <p:cNvPr id="4" name="TextBox 3">
            <a:extLst>
              <a:ext uri="{FF2B5EF4-FFF2-40B4-BE49-F238E27FC236}">
                <a16:creationId xmlns:a16="http://schemas.microsoft.com/office/drawing/2014/main" id="{4321C358-1D3A-5715-4FFD-13473FA15E28}"/>
              </a:ext>
            </a:extLst>
          </p:cNvPr>
          <p:cNvSpPr txBox="1"/>
          <p:nvPr/>
        </p:nvSpPr>
        <p:spPr>
          <a:xfrm>
            <a:off x="5897461" y="6350466"/>
            <a:ext cx="5687572"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The following pages reference pages 37-39 of the handbook</a:t>
            </a:r>
          </a:p>
        </p:txBody>
      </p:sp>
    </p:spTree>
    <p:extLst>
      <p:ext uri="{BB962C8B-B14F-4D97-AF65-F5344CB8AC3E}">
        <p14:creationId xmlns:p14="http://schemas.microsoft.com/office/powerpoint/2010/main" val="41127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17E2413-B487-4434-A931-22BFD9745A8D}"/>
              </a:ext>
            </a:extLst>
          </p:cNvPr>
          <p:cNvSpPr>
            <a:spLocks noGrp="1"/>
          </p:cNvSpPr>
          <p:nvPr>
            <p:ph idx="1"/>
          </p:nvPr>
        </p:nvSpPr>
        <p:spPr>
          <a:xfrm>
            <a:off x="709127" y="783772"/>
            <a:ext cx="3769567" cy="5449078"/>
          </a:xfrm>
        </p:spPr>
        <p:txBody>
          <a:bodyPr>
            <a:noAutofit/>
          </a:bodyPr>
          <a:lstStyle/>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The Medical Certifier or Medical Examiner starts a case in DAVE, enters the medical information, and certifies the death case. </a:t>
            </a: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The Authorized Person will need to fill out items 1-30 on the paper death certificate (VS-3) and will sign on line 30.</a:t>
            </a: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The completed VS-3 may be scanned and attached to the case, emailed to Melissa Boynton, or faxed to the office. If you have a case or have attached the completed VS-3, please call Melissa Boynton at 287-5451 or email </a:t>
            </a:r>
            <a:r>
              <a:rPr lang="en-US" sz="1600" dirty="0">
                <a:latin typeface="Times New Roman" panose="02020603050405020304" pitchFamily="18" charset="0"/>
                <a:cs typeface="Times New Roman" panose="02020603050405020304" pitchFamily="18" charset="0"/>
                <a:hlinkClick r:id="rId2"/>
              </a:rPr>
              <a:t>Melissa.Boynton@maine.gov</a:t>
            </a:r>
            <a:r>
              <a:rPr lang="en-US" sz="1600"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The case is completed by the Department, registered, and assigned a State File Number (SFN).</a:t>
            </a: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A Disposition Permit may now be issued to the authorized person.</a:t>
            </a:r>
          </a:p>
        </p:txBody>
      </p:sp>
      <p:pic>
        <p:nvPicPr>
          <p:cNvPr id="5" name="Picture 4" descr="Graphical user interface, application&#10;&#10;Description automatically generated">
            <a:extLst>
              <a:ext uri="{FF2B5EF4-FFF2-40B4-BE49-F238E27FC236}">
                <a16:creationId xmlns:a16="http://schemas.microsoft.com/office/drawing/2014/main" id="{89E2BE6C-48A0-4B59-99B5-3982711AB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231" y="783771"/>
            <a:ext cx="6669489" cy="5318917"/>
          </a:xfrm>
          <a:prstGeom prst="rect">
            <a:avLst/>
          </a:prstGeom>
        </p:spPr>
      </p:pic>
    </p:spTree>
    <p:extLst>
      <p:ext uri="{BB962C8B-B14F-4D97-AF65-F5344CB8AC3E}">
        <p14:creationId xmlns:p14="http://schemas.microsoft.com/office/powerpoint/2010/main" val="85541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 outdoor, ground, plant&#10;&#10;Description automatically generated">
            <a:extLst>
              <a:ext uri="{FF2B5EF4-FFF2-40B4-BE49-F238E27FC236}">
                <a16:creationId xmlns:a16="http://schemas.microsoft.com/office/drawing/2014/main" id="{D1B57EDE-65B2-4CF3-952E-A7C22D5E3DFB}"/>
              </a:ext>
            </a:extLst>
          </p:cNvPr>
          <p:cNvPicPr>
            <a:picLocks noChangeAspect="1"/>
          </p:cNvPicPr>
          <p:nvPr/>
        </p:nvPicPr>
        <p:blipFill rotWithShape="1">
          <a:blip r:embed="rId2">
            <a:extLst>
              <a:ext uri="{28A0092B-C50C-407E-A947-70E740481C1C}">
                <a14:useLocalDpi xmlns:a14="http://schemas.microsoft.com/office/drawing/2010/main" val="0"/>
              </a:ext>
            </a:extLst>
          </a:blip>
          <a:srcRect l="4371" r="14554" b="-1"/>
          <a:stretch/>
        </p:blipFill>
        <p:spPr>
          <a:xfrm>
            <a:off x="1" y="10"/>
            <a:ext cx="9669642" cy="6857990"/>
          </a:xfrm>
          <a:prstGeom prst="rect">
            <a:avLst/>
          </a:prstGeom>
        </p:spPr>
      </p:pic>
      <p:sp>
        <p:nvSpPr>
          <p:cNvPr id="3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E242BB-D951-46BB-A9AD-D5E7011C1C7A}"/>
              </a:ext>
            </a:extLst>
          </p:cNvPr>
          <p:cNvSpPr>
            <a:spLocks noGrp="1"/>
          </p:cNvSpPr>
          <p:nvPr>
            <p:ph type="title"/>
          </p:nvPr>
        </p:nvSpPr>
        <p:spPr>
          <a:xfrm>
            <a:off x="7531610" y="365125"/>
            <a:ext cx="3822189" cy="1899912"/>
          </a:xfrm>
        </p:spPr>
        <p:txBody>
          <a:bodyPr>
            <a:normAutofit/>
          </a:bodyPr>
          <a:lstStyle/>
          <a:p>
            <a:r>
              <a:rPr lang="en-US" sz="3100">
                <a:latin typeface="Times New Roman" panose="02020603050405020304" pitchFamily="18" charset="0"/>
                <a:cs typeface="Times New Roman" panose="02020603050405020304" pitchFamily="18" charset="0"/>
              </a:rPr>
              <a:t>What if they want to bury on their property, is that legal?</a:t>
            </a:r>
          </a:p>
        </p:txBody>
      </p:sp>
      <p:sp>
        <p:nvSpPr>
          <p:cNvPr id="3" name="Content Placeholder 2">
            <a:extLst>
              <a:ext uri="{FF2B5EF4-FFF2-40B4-BE49-F238E27FC236}">
                <a16:creationId xmlns:a16="http://schemas.microsoft.com/office/drawing/2014/main" id="{1F2099E4-A843-4218-AA51-E8DDF0BE1DFE}"/>
              </a:ext>
            </a:extLst>
          </p:cNvPr>
          <p:cNvSpPr>
            <a:spLocks noGrp="1"/>
          </p:cNvSpPr>
          <p:nvPr>
            <p:ph idx="1"/>
          </p:nvPr>
        </p:nvSpPr>
        <p:spPr>
          <a:xfrm>
            <a:off x="7531610" y="2434201"/>
            <a:ext cx="3822189" cy="3742762"/>
          </a:xfrm>
        </p:spPr>
        <p:txBody>
          <a:bodyPr>
            <a:normAutofit/>
          </a:bodyPr>
          <a:lstStyle/>
          <a:p>
            <a:pPr marL="0" indent="0">
              <a:buNone/>
            </a:pPr>
            <a:r>
              <a:rPr lang="en-US" sz="1900" dirty="0">
                <a:latin typeface="Times New Roman" panose="02020603050405020304" pitchFamily="18" charset="0"/>
                <a:cs typeface="Times New Roman" panose="02020603050405020304" pitchFamily="18" charset="0"/>
              </a:rPr>
              <a:t>Yes, home burials on private property are perfectly legal, as long as the property owner follows the proper procedures outlined in </a:t>
            </a:r>
            <a:r>
              <a:rPr lang="en-US" sz="1900" b="0" i="0" u="none" strike="noStrike" dirty="0">
                <a:effectLst/>
                <a:latin typeface="Times New Roman" panose="02020603050405020304" pitchFamily="18" charset="0"/>
                <a:cs typeface="Times New Roman" panose="02020603050405020304" pitchFamily="18" charset="0"/>
              </a:rPr>
              <a:t>13 MSR § 1142.</a:t>
            </a: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hlinkClick r:id="rId3"/>
              </a:rPr>
              <a:t>https://legislature.maine.gov/statutes/13/title13sec1142.html</a:t>
            </a:r>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hlinkClick r:id="rId4"/>
              </a:rPr>
              <a:t>https://www.maine.gov/dhhs/mecdc/environmental-health/plumb/burial/index.htm#BurialGrounds</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11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pplication&#10;&#10;Description automatically generated with low confidence">
            <a:extLst>
              <a:ext uri="{FF2B5EF4-FFF2-40B4-BE49-F238E27FC236}">
                <a16:creationId xmlns:a16="http://schemas.microsoft.com/office/drawing/2014/main" id="{20C877F9-876C-496E-82FA-4DA21AD5B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65" y="1963436"/>
            <a:ext cx="12026697" cy="2916473"/>
          </a:xfrm>
          <a:prstGeom prst="rect">
            <a:avLst/>
          </a:prstGeom>
        </p:spPr>
      </p:pic>
      <p:sp>
        <p:nvSpPr>
          <p:cNvPr id="6" name="TextBox 5">
            <a:extLst>
              <a:ext uri="{FF2B5EF4-FFF2-40B4-BE49-F238E27FC236}">
                <a16:creationId xmlns:a16="http://schemas.microsoft.com/office/drawing/2014/main" id="{F90BFA0B-C38D-406D-9DF8-2B923F4F5D65}"/>
              </a:ext>
            </a:extLst>
          </p:cNvPr>
          <p:cNvSpPr txBox="1"/>
          <p:nvPr/>
        </p:nvSpPr>
        <p:spPr>
          <a:xfrm>
            <a:off x="377505" y="612279"/>
            <a:ext cx="11492917" cy="400110"/>
          </a:xfrm>
          <a:prstGeom prst="rect">
            <a:avLst/>
          </a:prstGeom>
          <a:noFill/>
        </p:spPr>
        <p:txBody>
          <a:bodyPr wrap="square" rtlCol="0">
            <a:spAutoFit/>
          </a:bodyPr>
          <a:lstStyle/>
          <a:p>
            <a:r>
              <a:rPr lang="en-US" sz="2000" dirty="0">
                <a:solidFill>
                  <a:schemeClr val="bg2">
                    <a:lumMod val="90000"/>
                  </a:schemeClr>
                </a:solidFill>
                <a:latin typeface="Times New Roman" panose="02020603050405020304" pitchFamily="18" charset="0"/>
                <a:cs typeface="Times New Roman" panose="02020603050405020304" pitchFamily="18" charset="0"/>
              </a:rPr>
              <a:t>Burying grounds are regulated by the Subsurface Wastewater Unit of the Department of Environmental Health</a:t>
            </a:r>
          </a:p>
        </p:txBody>
      </p:sp>
    </p:spTree>
    <p:extLst>
      <p:ext uri="{BB962C8B-B14F-4D97-AF65-F5344CB8AC3E}">
        <p14:creationId xmlns:p14="http://schemas.microsoft.com/office/powerpoint/2010/main" val="3104147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22803</TotalTime>
  <Words>1640</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Fetal Deaths, Authorized Person Cases, Disposition Permits, and Sub-Registrar Appointments</vt:lpstr>
      <vt:lpstr>Agenda</vt:lpstr>
      <vt:lpstr>Supplemental Certificate of Death (SCOD)</vt:lpstr>
      <vt:lpstr>PowerPoint Presentation</vt:lpstr>
      <vt:lpstr>Fetal Deaths</vt:lpstr>
      <vt:lpstr>Authorized Person Cases</vt:lpstr>
      <vt:lpstr>PowerPoint Presentation</vt:lpstr>
      <vt:lpstr>What if they want to bury on their property, is that legal?</vt:lpstr>
      <vt:lpstr>PowerPoint Presentation</vt:lpstr>
      <vt:lpstr>Sub-Registrars </vt:lpstr>
      <vt:lpstr>PowerPoint Presentation</vt:lpstr>
      <vt:lpstr>PowerPoint Presentation</vt:lpstr>
      <vt:lpstr>PowerPoint Presentation</vt:lpstr>
      <vt:lpstr>Disposition Types and ME Releases</vt:lpstr>
      <vt:lpstr>Disposition Permits</vt:lpstr>
      <vt:lpstr>Permits for Fetal Deaths and Miscarriages</vt:lpstr>
      <vt:lpstr>Authorization Forms (VS50)</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Deaths, Disposition Permits, Subregistrar Appointments, and Authorized Person Cases</dc:title>
  <dc:creator>Boynton, Melissa</dc:creator>
  <cp:lastModifiedBy>Roberts, Theresa</cp:lastModifiedBy>
  <cp:revision>13</cp:revision>
  <dcterms:created xsi:type="dcterms:W3CDTF">2022-05-04T20:00:59Z</dcterms:created>
  <dcterms:modified xsi:type="dcterms:W3CDTF">2024-02-15T14:36:08Z</dcterms:modified>
</cp:coreProperties>
</file>